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93" r:id="rId3"/>
    <p:sldId id="310" r:id="rId4"/>
    <p:sldId id="311" r:id="rId5"/>
    <p:sldId id="312" r:id="rId6"/>
    <p:sldId id="313" r:id="rId7"/>
    <p:sldId id="314" r:id="rId8"/>
    <p:sldId id="257" r:id="rId9"/>
    <p:sldId id="275" r:id="rId10"/>
    <p:sldId id="259" r:id="rId11"/>
    <p:sldId id="260" r:id="rId12"/>
    <p:sldId id="298" r:id="rId13"/>
    <p:sldId id="295" r:id="rId14"/>
    <p:sldId id="261" r:id="rId15"/>
    <p:sldId id="264" r:id="rId16"/>
    <p:sldId id="265" r:id="rId17"/>
    <p:sldId id="315" r:id="rId18"/>
    <p:sldId id="316" r:id="rId19"/>
    <p:sldId id="317" r:id="rId20"/>
    <p:sldId id="319" r:id="rId21"/>
    <p:sldId id="318" r:id="rId22"/>
    <p:sldId id="320" r:id="rId23"/>
    <p:sldId id="321" r:id="rId24"/>
    <p:sldId id="296" r:id="rId25"/>
    <p:sldId id="272" r:id="rId26"/>
    <p:sldId id="274" r:id="rId27"/>
    <p:sldId id="299" r:id="rId28"/>
    <p:sldId id="300" r:id="rId29"/>
    <p:sldId id="301" r:id="rId30"/>
    <p:sldId id="276" r:id="rId31"/>
    <p:sldId id="277" r:id="rId32"/>
    <p:sldId id="281" r:id="rId33"/>
    <p:sldId id="279" r:id="rId34"/>
    <p:sldId id="280" r:id="rId35"/>
    <p:sldId id="297" r:id="rId36"/>
    <p:sldId id="302" r:id="rId37"/>
    <p:sldId id="303" r:id="rId38"/>
    <p:sldId id="304" r:id="rId39"/>
    <p:sldId id="305" r:id="rId40"/>
    <p:sldId id="278" r:id="rId41"/>
    <p:sldId id="282" r:id="rId42"/>
    <p:sldId id="284" r:id="rId43"/>
    <p:sldId id="285" r:id="rId44"/>
    <p:sldId id="283" r:id="rId45"/>
    <p:sldId id="286" r:id="rId46"/>
    <p:sldId id="287" r:id="rId47"/>
    <p:sldId id="288" r:id="rId48"/>
    <p:sldId id="308" r:id="rId49"/>
    <p:sldId id="289" r:id="rId50"/>
    <p:sldId id="290" r:id="rId51"/>
    <p:sldId id="291" r:id="rId52"/>
    <p:sldId id="306" r:id="rId53"/>
    <p:sldId id="292"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p:cViewPr varScale="1">
        <p:scale>
          <a:sx n="82" d="100"/>
          <a:sy n="82" d="100"/>
        </p:scale>
        <p:origin x="6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7FB4A-A4A1-4902-B6B1-A20829EC1B43}" type="datetimeFigureOut">
              <a:rPr lang="it-IT" smtClean="0"/>
              <a:t>03/07/2024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31B78-1711-407D-A933-A510E0A3B5C9}" type="slidenum">
              <a:rPr lang="it-IT" smtClean="0"/>
              <a:t>‹N›</a:t>
            </a:fld>
            <a:endParaRPr lang="it-IT"/>
          </a:p>
        </p:txBody>
      </p:sp>
    </p:spTree>
    <p:extLst>
      <p:ext uri="{BB962C8B-B14F-4D97-AF65-F5344CB8AC3E}">
        <p14:creationId xmlns:p14="http://schemas.microsoft.com/office/powerpoint/2010/main" val="132841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231B78-1711-407D-A933-A510E0A3B5C9}" type="slidenum">
              <a:rPr lang="it-IT" smtClean="0"/>
              <a:t>42</a:t>
            </a:fld>
            <a:endParaRPr lang="it-IT"/>
          </a:p>
        </p:txBody>
      </p:sp>
    </p:spTree>
    <p:extLst>
      <p:ext uri="{BB962C8B-B14F-4D97-AF65-F5344CB8AC3E}">
        <p14:creationId xmlns:p14="http://schemas.microsoft.com/office/powerpoint/2010/main" val="72892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333481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25192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2409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325669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838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164874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14705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127311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416875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60CD94D-D988-4A40-B41D-913A101235AD}" type="datetimeFigureOut">
              <a:rPr lang="it-IT" smtClean="0"/>
              <a:t>03/07/2024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73532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60CD94D-D988-4A40-B41D-913A101235AD}" type="datetimeFigureOut">
              <a:rPr lang="it-IT" smtClean="0"/>
              <a:t>03/07/2024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386117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60CD94D-D988-4A40-B41D-913A101235AD}" type="datetimeFigureOut">
              <a:rPr lang="it-IT" smtClean="0"/>
              <a:t>03/07/2024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110600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60CD94D-D988-4A40-B41D-913A101235AD}" type="datetimeFigureOut">
              <a:rPr lang="it-IT" smtClean="0"/>
              <a:t>03/07/2024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56763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CD94D-D988-4A40-B41D-913A101235AD}" type="datetimeFigureOut">
              <a:rPr lang="it-IT" smtClean="0"/>
              <a:t>03/07/2024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301745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0CD94D-D988-4A40-B41D-913A101235AD}" type="datetimeFigureOut">
              <a:rPr lang="it-IT" smtClean="0"/>
              <a:t>03/07/2024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387677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0CD94D-D988-4A40-B41D-913A101235AD}" type="datetimeFigureOut">
              <a:rPr lang="it-IT" smtClean="0"/>
              <a:t>03/07/2024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A0AFA5-4B13-4B02-A9E5-5928DA211C40}" type="slidenum">
              <a:rPr lang="it-IT" smtClean="0"/>
              <a:t>‹N›</a:t>
            </a:fld>
            <a:endParaRPr lang="it-IT"/>
          </a:p>
        </p:txBody>
      </p:sp>
    </p:spTree>
    <p:extLst>
      <p:ext uri="{BB962C8B-B14F-4D97-AF65-F5344CB8AC3E}">
        <p14:creationId xmlns:p14="http://schemas.microsoft.com/office/powerpoint/2010/main" val="286196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CD94D-D988-4A40-B41D-913A101235AD}" type="datetimeFigureOut">
              <a:rPr lang="it-IT" smtClean="0"/>
              <a:t>03/07/2024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A0AFA5-4B13-4B02-A9E5-5928DA211C40}" type="slidenum">
              <a:rPr lang="it-IT" smtClean="0"/>
              <a:t>‹N›</a:t>
            </a:fld>
            <a:endParaRPr lang="it-IT"/>
          </a:p>
        </p:txBody>
      </p:sp>
    </p:spTree>
    <p:extLst>
      <p:ext uri="{BB962C8B-B14F-4D97-AF65-F5344CB8AC3E}">
        <p14:creationId xmlns:p14="http://schemas.microsoft.com/office/powerpoint/2010/main" val="201741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iur.gov.it/concorsi-insegnanti-religione-cattoli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iur.gov.it/documents/20182/7975243/infanzia+e+primaria+-+m_pi.AOODPIT.REGISTRO+DECRETI+DIPARTIMENTALI%28R%29.0001327.29-05-2024.pdf/867ba72d-20c7-eb98-95ac-96fe542f9d05?t=1717406313443"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iur.gov.it/concorsi-insegnanti-religione-cattolica"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Users\Admin\Desktop\DA RE\download.png"/>
          <p:cNvPicPr/>
          <p:nvPr/>
        </p:nvPicPr>
        <p:blipFill>
          <a:blip r:embed="rId2"/>
          <a:srcRect/>
          <a:stretch>
            <a:fillRect/>
          </a:stretch>
        </p:blipFill>
        <p:spPr bwMode="auto">
          <a:xfrm>
            <a:off x="909624" y="440449"/>
            <a:ext cx="2814955" cy="1031875"/>
          </a:xfrm>
          <a:prstGeom prst="rect">
            <a:avLst/>
          </a:prstGeom>
          <a:noFill/>
          <a:ln w="9525">
            <a:noFill/>
            <a:miter lim="800000"/>
            <a:headEnd/>
            <a:tailEnd/>
          </a:ln>
        </p:spPr>
      </p:pic>
      <p:sp>
        <p:nvSpPr>
          <p:cNvPr id="5" name="CasellaDiTesto 4"/>
          <p:cNvSpPr txBox="1"/>
          <p:nvPr/>
        </p:nvSpPr>
        <p:spPr>
          <a:xfrm>
            <a:off x="2565919" y="2659225"/>
            <a:ext cx="5747657" cy="1323439"/>
          </a:xfrm>
          <a:prstGeom prst="rect">
            <a:avLst/>
          </a:prstGeom>
          <a:noFill/>
        </p:spPr>
        <p:txBody>
          <a:bodyPr wrap="square" rtlCol="0">
            <a:spAutoFit/>
          </a:bodyPr>
          <a:lstStyle/>
          <a:p>
            <a:pPr marL="342900" lvl="0" indent="-342900" algn="just">
              <a:spcAft>
                <a:spcPts val="0"/>
              </a:spcAft>
              <a:buFont typeface="Symbol" panose="05050102010706020507" pitchFamily="18" charset="2"/>
              <a:buChar char=""/>
            </a:pPr>
            <a:r>
              <a:rPr lang="it-IT" sz="2000" dirty="0">
                <a:solidFill>
                  <a:schemeClr val="accent5">
                    <a:lumMod val="75000"/>
                  </a:schemeClr>
                </a:solidFill>
              </a:rPr>
              <a:t>Didattica e metodologia</a:t>
            </a:r>
          </a:p>
          <a:p>
            <a:pPr marL="342900" lvl="0" indent="-342900" algn="just">
              <a:spcAft>
                <a:spcPts val="0"/>
              </a:spcAft>
              <a:buFont typeface="Symbol" panose="05050102010706020507" pitchFamily="18" charset="2"/>
              <a:buChar char=""/>
            </a:pPr>
            <a:r>
              <a:rPr lang="it-IT" sz="2000" dirty="0">
                <a:solidFill>
                  <a:schemeClr val="accent5">
                    <a:lumMod val="75000"/>
                  </a:schemeClr>
                </a:solidFill>
              </a:rPr>
              <a:t>Le metodologie didattiche di tipo attivo</a:t>
            </a:r>
          </a:p>
          <a:p>
            <a:pPr marL="342900" lvl="0" indent="-342900" algn="just">
              <a:spcAft>
                <a:spcPts val="0"/>
              </a:spcAft>
              <a:buFont typeface="Symbol" panose="05050102010706020507" pitchFamily="18" charset="2"/>
              <a:buChar char=""/>
            </a:pPr>
            <a:r>
              <a:rPr lang="it-IT" sz="2000" dirty="0">
                <a:solidFill>
                  <a:schemeClr val="accent5">
                    <a:lumMod val="75000"/>
                  </a:schemeClr>
                </a:solidFill>
              </a:rPr>
              <a:t>L’Unità di Apprendimento  e il compito di realtà</a:t>
            </a:r>
            <a:endParaRPr lang="it-IT" sz="20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it-IT" sz="2000" dirty="0">
              <a:solidFill>
                <a:schemeClr val="accent5">
                  <a:lumMod val="75000"/>
                </a:schemeClr>
              </a:solidFill>
            </a:endParaRPr>
          </a:p>
        </p:txBody>
      </p:sp>
      <p:sp>
        <p:nvSpPr>
          <p:cNvPr id="6" name="Rettangolo 5"/>
          <p:cNvSpPr/>
          <p:nvPr/>
        </p:nvSpPr>
        <p:spPr>
          <a:xfrm>
            <a:off x="684233" y="1764273"/>
            <a:ext cx="8851642" cy="369332"/>
          </a:xfrm>
          <a:prstGeom prst="rect">
            <a:avLst/>
          </a:prstGeom>
        </p:spPr>
        <p:txBody>
          <a:bodyPr wrap="square">
            <a:spAutoFit/>
          </a:bodyPr>
          <a:lstStyle/>
          <a:p>
            <a:pPr algn="ctr">
              <a:spcAft>
                <a:spcPts val="0"/>
              </a:spcAft>
            </a:pPr>
            <a:r>
              <a:rPr lang="it-IT" b="1" u="sng" dirty="0">
                <a:solidFill>
                  <a:schemeClr val="accent5">
                    <a:lumMod val="75000"/>
                  </a:schemeClr>
                </a:solidFill>
                <a:latin typeface="Arial Black" panose="020B0A04020102020204" pitchFamily="34" charset="0"/>
                <a:ea typeface="Times New Roman" panose="02020603050405020304" pitchFamily="18" charset="0"/>
              </a:rPr>
              <a:t>CORSO  DI  PREPARAZIONE AL CONCORSO DOCENTI IRC 2024</a:t>
            </a:r>
            <a:endParaRPr lang="it-IT" dirty="0">
              <a:solidFill>
                <a:schemeClr val="accent5">
                  <a:lumMod val="75000"/>
                </a:schemeClr>
              </a:solidFill>
              <a:latin typeface="Times New Roman" panose="02020603050405020304" pitchFamily="18" charset="0"/>
              <a:ea typeface="Times New Roman" panose="02020603050405020304" pitchFamily="18" charset="0"/>
            </a:endParaRPr>
          </a:p>
        </p:txBody>
      </p:sp>
      <p:sp>
        <p:nvSpPr>
          <p:cNvPr id="7" name="CasellaDiTesto 6"/>
          <p:cNvSpPr txBox="1"/>
          <p:nvPr/>
        </p:nvSpPr>
        <p:spPr>
          <a:xfrm>
            <a:off x="821093" y="5551714"/>
            <a:ext cx="1744826" cy="369332"/>
          </a:xfrm>
          <a:prstGeom prst="rect">
            <a:avLst/>
          </a:prstGeom>
          <a:noFill/>
        </p:spPr>
        <p:txBody>
          <a:bodyPr wrap="square" rtlCol="0">
            <a:spAutoFit/>
          </a:bodyPr>
          <a:lstStyle/>
          <a:p>
            <a:r>
              <a:rPr lang="it-IT" dirty="0" smtClean="0">
                <a:solidFill>
                  <a:schemeClr val="accent5">
                    <a:lumMod val="75000"/>
                  </a:schemeClr>
                </a:solidFill>
              </a:rPr>
              <a:t>2 luglio 2024</a:t>
            </a:r>
            <a:endParaRPr lang="it-IT" dirty="0">
              <a:solidFill>
                <a:schemeClr val="accent5">
                  <a:lumMod val="75000"/>
                </a:schemeClr>
              </a:solidFill>
            </a:endParaRPr>
          </a:p>
        </p:txBody>
      </p:sp>
      <p:sp>
        <p:nvSpPr>
          <p:cNvPr id="9" name="CasellaDiTesto 8"/>
          <p:cNvSpPr txBox="1"/>
          <p:nvPr/>
        </p:nvSpPr>
        <p:spPr>
          <a:xfrm>
            <a:off x="4833257" y="5570375"/>
            <a:ext cx="4404035" cy="369332"/>
          </a:xfrm>
          <a:prstGeom prst="rect">
            <a:avLst/>
          </a:prstGeom>
          <a:noFill/>
        </p:spPr>
        <p:txBody>
          <a:bodyPr wrap="square" rtlCol="0">
            <a:spAutoFit/>
          </a:bodyPr>
          <a:lstStyle/>
          <a:p>
            <a:r>
              <a:rPr lang="it-IT" dirty="0" smtClean="0">
                <a:solidFill>
                  <a:schemeClr val="accent5">
                    <a:lumMod val="75000"/>
                  </a:schemeClr>
                </a:solidFill>
              </a:rPr>
              <a:t>prof.ssa Gabriella M.D. SANTOVITO</a:t>
            </a:r>
            <a:endParaRPr lang="it-IT" dirty="0">
              <a:solidFill>
                <a:schemeClr val="accent5">
                  <a:lumMod val="75000"/>
                </a:schemeClr>
              </a:solidFill>
            </a:endParaRPr>
          </a:p>
        </p:txBody>
      </p:sp>
    </p:spTree>
    <p:extLst>
      <p:ext uri="{BB962C8B-B14F-4D97-AF65-F5344CB8AC3E}">
        <p14:creationId xmlns:p14="http://schemas.microsoft.com/office/powerpoint/2010/main" val="296380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335902" y="1502229"/>
            <a:ext cx="9190653" cy="317151"/>
          </a:xfrm>
          <a:prstGeom prst="rightArrow">
            <a:avLst/>
          </a:prstGeom>
          <a:solidFill>
            <a:srgbClr val="FFC000"/>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66531" y="2341984"/>
            <a:ext cx="2519265" cy="523220"/>
          </a:xfrm>
          <a:prstGeom prst="rect">
            <a:avLst/>
          </a:prstGeom>
          <a:noFill/>
          <a:ln>
            <a:solidFill>
              <a:schemeClr val="accent5">
                <a:lumMod val="75000"/>
              </a:schemeClr>
            </a:solidFill>
          </a:ln>
        </p:spPr>
        <p:txBody>
          <a:bodyPr wrap="square" rtlCol="0">
            <a:spAutoFit/>
          </a:bodyPr>
          <a:lstStyle/>
          <a:p>
            <a:pPr marL="285750" indent="-285750" algn="ctr">
              <a:buFont typeface="Arial" panose="020B0604020202020204" pitchFamily="34" charset="0"/>
              <a:buChar char="•"/>
            </a:pPr>
            <a:r>
              <a:rPr lang="it-IT" sz="1400" dirty="0">
                <a:solidFill>
                  <a:schemeClr val="accent5">
                    <a:lumMod val="75000"/>
                  </a:schemeClr>
                </a:solidFill>
              </a:rPr>
              <a:t>al gestore del processo formativo</a:t>
            </a:r>
          </a:p>
        </p:txBody>
      </p:sp>
      <p:sp>
        <p:nvSpPr>
          <p:cNvPr id="4" name="CasellaDiTesto 3"/>
          <p:cNvSpPr txBox="1"/>
          <p:nvPr/>
        </p:nvSpPr>
        <p:spPr>
          <a:xfrm>
            <a:off x="3741576" y="2341984"/>
            <a:ext cx="3265714" cy="738664"/>
          </a:xfrm>
          <a:prstGeom prst="rect">
            <a:avLst/>
          </a:prstGeom>
          <a:noFill/>
          <a:ln>
            <a:solidFill>
              <a:schemeClr val="accent5">
                <a:lumMod val="75000"/>
              </a:schemeClr>
            </a:solidFill>
          </a:ln>
        </p:spPr>
        <p:txBody>
          <a:bodyPr wrap="square" rtlCol="0">
            <a:spAutoFit/>
          </a:bodyPr>
          <a:lstStyle/>
          <a:p>
            <a:pPr marL="285750" indent="-285750">
              <a:buFont typeface="Arial" panose="020B0604020202020204" pitchFamily="34" charset="0"/>
              <a:buChar char="•"/>
            </a:pPr>
            <a:r>
              <a:rPr lang="it-IT" sz="1400" dirty="0">
                <a:solidFill>
                  <a:schemeClr val="accent5">
                    <a:lumMod val="75000"/>
                  </a:schemeClr>
                </a:solidFill>
              </a:rPr>
              <a:t>all’organizzazione  di strumenti e metodologie</a:t>
            </a:r>
          </a:p>
          <a:p>
            <a:endParaRPr lang="it-IT" sz="1400" dirty="0">
              <a:solidFill>
                <a:schemeClr val="accent5">
                  <a:lumMod val="75000"/>
                </a:schemeClr>
              </a:solidFill>
            </a:endParaRPr>
          </a:p>
        </p:txBody>
      </p:sp>
      <p:sp>
        <p:nvSpPr>
          <p:cNvPr id="5" name="CasellaDiTesto 4"/>
          <p:cNvSpPr txBox="1"/>
          <p:nvPr/>
        </p:nvSpPr>
        <p:spPr>
          <a:xfrm>
            <a:off x="7511143" y="2211043"/>
            <a:ext cx="2015412" cy="1384995"/>
          </a:xfrm>
          <a:prstGeom prst="rect">
            <a:avLst/>
          </a:prstGeom>
          <a:noFill/>
          <a:ln>
            <a:solidFill>
              <a:schemeClr val="accent5">
                <a:lumMod val="75000"/>
              </a:schemeClr>
            </a:solidFill>
          </a:ln>
        </p:spPr>
        <p:txBody>
          <a:bodyPr wrap="square" rtlCol="0">
            <a:spAutoFit/>
          </a:bodyPr>
          <a:lstStyle/>
          <a:p>
            <a:pPr marL="285750" indent="-285750">
              <a:buFont typeface="Arial" panose="020B0604020202020204" pitchFamily="34" charset="0"/>
              <a:buChar char="•"/>
            </a:pPr>
            <a:r>
              <a:rPr lang="it-IT" sz="1400" dirty="0">
                <a:solidFill>
                  <a:schemeClr val="accent5">
                    <a:lumMod val="75000"/>
                  </a:schemeClr>
                </a:solidFill>
              </a:rPr>
              <a:t>Sugli elementi interpersonali e sugli aspetti della relazione educativa e della </a:t>
            </a:r>
            <a:r>
              <a:rPr lang="it-IT" sz="1400" dirty="0">
                <a:solidFill>
                  <a:schemeClr val="accent5">
                    <a:lumMod val="75000"/>
                  </a:schemeClr>
                </a:solidFill>
              </a:rPr>
              <a:t>comunicaz</a:t>
            </a:r>
            <a:r>
              <a:rPr lang="it-IT" sz="1400" dirty="0">
                <a:solidFill>
                  <a:schemeClr val="accent5">
                    <a:lumMod val="75000"/>
                  </a:schemeClr>
                </a:solidFill>
              </a:rPr>
              <a:t>ione</a:t>
            </a:r>
            <a:endParaRPr lang="it-IT" sz="1400" dirty="0">
              <a:solidFill>
                <a:schemeClr val="accent5">
                  <a:lumMod val="75000"/>
                </a:schemeClr>
              </a:solidFill>
            </a:endParaRPr>
          </a:p>
        </p:txBody>
      </p:sp>
      <p:sp>
        <p:nvSpPr>
          <p:cNvPr id="6" name="CasellaDiTesto 5"/>
          <p:cNvSpPr txBox="1"/>
          <p:nvPr/>
        </p:nvSpPr>
        <p:spPr>
          <a:xfrm>
            <a:off x="214605" y="307910"/>
            <a:ext cx="8341566" cy="523220"/>
          </a:xfrm>
          <a:prstGeom prst="rect">
            <a:avLst/>
          </a:prstGeom>
          <a:solidFill>
            <a:schemeClr val="accent5">
              <a:lumMod val="20000"/>
              <a:lumOff val="80000"/>
            </a:schemeClr>
          </a:solidFill>
          <a:ln>
            <a:solidFill>
              <a:srgbClr val="00B0F0"/>
            </a:solidFill>
          </a:ln>
        </p:spPr>
        <p:txBody>
          <a:bodyPr wrap="square">
            <a:spAutoFit/>
          </a:bodyPr>
          <a:lstStyle>
            <a:defPPr>
              <a:defRPr lang="it-IT"/>
            </a:defPPr>
            <a:lvl1pPr lvl="0" algn="just">
              <a:spcAft>
                <a:spcPts val="0"/>
              </a:spcAft>
              <a:defRPr sz="3600" b="1">
                <a:ln w="9525">
                  <a:solidFill>
                    <a:schemeClr val="bg1"/>
                  </a:solidFill>
                  <a:prstDash val="solid"/>
                </a:ln>
                <a:solidFill>
                  <a:schemeClr val="accent5"/>
                </a:solidFill>
              </a:defRPr>
            </a:lvl1pPr>
          </a:lstStyle>
          <a:p>
            <a:r>
              <a:rPr lang="it-IT" sz="2800" dirty="0"/>
              <a:t>Nel tempo….quali gli studi  sulla didattica?</a:t>
            </a:r>
          </a:p>
        </p:txBody>
      </p:sp>
      <p:sp>
        <p:nvSpPr>
          <p:cNvPr id="7" name="Freccia in giù 6"/>
          <p:cNvSpPr/>
          <p:nvPr/>
        </p:nvSpPr>
        <p:spPr>
          <a:xfrm>
            <a:off x="2048262" y="3178580"/>
            <a:ext cx="317241" cy="308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ergamena 2 9"/>
          <p:cNvSpPr/>
          <p:nvPr/>
        </p:nvSpPr>
        <p:spPr>
          <a:xfrm>
            <a:off x="3630051" y="3318397"/>
            <a:ext cx="2798185" cy="1166327"/>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accent5">
                    <a:lumMod val="75000"/>
                  </a:schemeClr>
                </a:solidFill>
              </a:rPr>
              <a:t>Didattica della scuola attiva</a:t>
            </a:r>
            <a:endParaRPr lang="it-IT" sz="1400" dirty="0">
              <a:solidFill>
                <a:schemeClr val="accent5">
                  <a:lumMod val="75000"/>
                </a:schemeClr>
              </a:solidFill>
            </a:endParaRPr>
          </a:p>
        </p:txBody>
      </p:sp>
      <p:sp>
        <p:nvSpPr>
          <p:cNvPr id="11" name="Pergamena 2 10"/>
          <p:cNvSpPr/>
          <p:nvPr/>
        </p:nvSpPr>
        <p:spPr>
          <a:xfrm>
            <a:off x="445759" y="3436124"/>
            <a:ext cx="2876938" cy="1166327"/>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accent5">
                    <a:lumMod val="75000"/>
                  </a:schemeClr>
                </a:solidFill>
              </a:rPr>
              <a:t>Lezione</a:t>
            </a:r>
            <a:r>
              <a:rPr lang="it-IT" sz="1400" dirty="0">
                <a:solidFill>
                  <a:schemeClr val="accent5">
                    <a:lumMod val="75000"/>
                  </a:schemeClr>
                </a:solidFill>
              </a:rPr>
              <a:t> front</a:t>
            </a:r>
            <a:r>
              <a:rPr lang="it-IT" dirty="0" smtClean="0">
                <a:ln w="0"/>
                <a:solidFill>
                  <a:schemeClr val="accent5">
                    <a:lumMod val="75000"/>
                  </a:schemeClr>
                </a:solidFill>
                <a:effectLst>
                  <a:outerShdw blurRad="38100" dist="19050" dir="2700000" algn="tl" rotWithShape="0">
                    <a:schemeClr val="dk1">
                      <a:alpha val="40000"/>
                    </a:schemeClr>
                  </a:outerShdw>
                </a:effectLst>
              </a:rPr>
              <a:t>ale</a:t>
            </a:r>
            <a:endParaRPr lang="it-IT" dirty="0">
              <a:ln w="0"/>
              <a:solidFill>
                <a:schemeClr val="accent5">
                  <a:lumMod val="75000"/>
                </a:schemeClr>
              </a:solidFill>
              <a:effectLst>
                <a:outerShdw blurRad="38100" dist="19050" dir="2700000" algn="tl" rotWithShape="0">
                  <a:schemeClr val="dk1">
                    <a:alpha val="40000"/>
                  </a:schemeClr>
                </a:outerShdw>
              </a:effectLst>
            </a:endParaRPr>
          </a:p>
        </p:txBody>
      </p:sp>
      <p:grpSp>
        <p:nvGrpSpPr>
          <p:cNvPr id="28" name="Gruppo 27"/>
          <p:cNvGrpSpPr/>
          <p:nvPr/>
        </p:nvGrpSpPr>
        <p:grpSpPr>
          <a:xfrm>
            <a:off x="7109649" y="3884207"/>
            <a:ext cx="2752808" cy="2135957"/>
            <a:chOff x="7109649" y="3884207"/>
            <a:chExt cx="2752808" cy="2135957"/>
          </a:xfrm>
        </p:grpSpPr>
        <p:sp>
          <p:nvSpPr>
            <p:cNvPr id="12" name="CasellaDiTesto 11"/>
            <p:cNvSpPr txBox="1"/>
            <p:nvPr/>
          </p:nvSpPr>
          <p:spPr>
            <a:xfrm>
              <a:off x="7109649" y="3884207"/>
              <a:ext cx="2752808" cy="523220"/>
            </a:xfrm>
            <a:prstGeom prst="rect">
              <a:avLst/>
            </a:prstGeom>
            <a:noFill/>
          </p:spPr>
          <p:txBody>
            <a:bodyPr wrap="square" rtlCol="0">
              <a:spAutoFit/>
            </a:bodyPr>
            <a:lstStyle/>
            <a:p>
              <a:r>
                <a:rPr lang="it-IT" sz="1400" dirty="0">
                  <a:solidFill>
                    <a:schemeClr val="accent5">
                      <a:lumMod val="75000"/>
                    </a:schemeClr>
                  </a:solidFill>
                </a:rPr>
                <a:t>Anni ‘50: approccio scientifico e orientamento razionalistico</a:t>
              </a:r>
              <a:endParaRPr lang="it-IT" sz="1400" dirty="0">
                <a:solidFill>
                  <a:schemeClr val="accent5">
                    <a:lumMod val="75000"/>
                  </a:schemeClr>
                </a:solidFill>
              </a:endParaRPr>
            </a:p>
          </p:txBody>
        </p:sp>
        <p:sp>
          <p:nvSpPr>
            <p:cNvPr id="13" name="CasellaDiTesto 12"/>
            <p:cNvSpPr txBox="1"/>
            <p:nvPr/>
          </p:nvSpPr>
          <p:spPr>
            <a:xfrm>
              <a:off x="7110425" y="4381109"/>
              <a:ext cx="2416130" cy="954107"/>
            </a:xfrm>
            <a:prstGeom prst="rect">
              <a:avLst/>
            </a:prstGeom>
            <a:noFill/>
          </p:spPr>
          <p:txBody>
            <a:bodyPr wrap="square" rtlCol="0">
              <a:spAutoFit/>
            </a:bodyPr>
            <a:lstStyle/>
            <a:p>
              <a:r>
                <a:rPr lang="it-IT" sz="1400" dirty="0">
                  <a:solidFill>
                    <a:schemeClr val="accent5">
                      <a:lumMod val="75000"/>
                    </a:schemeClr>
                  </a:solidFill>
                </a:rPr>
                <a:t>Anni ‘70: con l’arrivo dei personal computer ……orientamento razionalistico</a:t>
              </a:r>
              <a:endParaRPr lang="it-IT" sz="1400" dirty="0">
                <a:solidFill>
                  <a:schemeClr val="accent5">
                    <a:lumMod val="75000"/>
                  </a:schemeClr>
                </a:solidFill>
              </a:endParaRPr>
            </a:p>
          </p:txBody>
        </p:sp>
        <p:sp>
          <p:nvSpPr>
            <p:cNvPr id="14" name="CasellaDiTesto 13"/>
            <p:cNvSpPr txBox="1"/>
            <p:nvPr/>
          </p:nvSpPr>
          <p:spPr>
            <a:xfrm>
              <a:off x="7109650" y="5281500"/>
              <a:ext cx="2295608" cy="738664"/>
            </a:xfrm>
            <a:prstGeom prst="rect">
              <a:avLst/>
            </a:prstGeom>
            <a:noFill/>
          </p:spPr>
          <p:txBody>
            <a:bodyPr wrap="square" rtlCol="0">
              <a:spAutoFit/>
            </a:bodyPr>
            <a:lstStyle/>
            <a:p>
              <a:r>
                <a:rPr lang="it-IT" sz="1400" dirty="0">
                  <a:solidFill>
                    <a:schemeClr val="accent5">
                      <a:lumMod val="75000"/>
                    </a:schemeClr>
                  </a:solidFill>
                </a:rPr>
                <a:t>Anni ‘80: </a:t>
              </a:r>
              <a:r>
                <a:rPr lang="it-IT" sz="1400" dirty="0" err="1">
                  <a:solidFill>
                    <a:schemeClr val="accent5">
                      <a:lumMod val="75000"/>
                    </a:schemeClr>
                  </a:solidFill>
                </a:rPr>
                <a:t>Gadner</a:t>
              </a:r>
              <a:r>
                <a:rPr lang="it-IT" sz="1400" dirty="0">
                  <a:solidFill>
                    <a:schemeClr val="accent5">
                      <a:lumMod val="75000"/>
                    </a:schemeClr>
                  </a:solidFill>
                </a:rPr>
                <a:t> …..la molteplicità delle intelligenze</a:t>
              </a:r>
              <a:endParaRPr lang="it-IT" sz="1400" dirty="0">
                <a:solidFill>
                  <a:schemeClr val="accent5">
                    <a:lumMod val="75000"/>
                  </a:schemeClr>
                </a:solidFill>
              </a:endParaRPr>
            </a:p>
          </p:txBody>
        </p:sp>
      </p:grpSp>
      <p:sp>
        <p:nvSpPr>
          <p:cNvPr id="15" name="CasellaDiTesto 14"/>
          <p:cNvSpPr txBox="1"/>
          <p:nvPr/>
        </p:nvSpPr>
        <p:spPr>
          <a:xfrm>
            <a:off x="1129004" y="5574447"/>
            <a:ext cx="5243804" cy="738664"/>
          </a:xfrm>
          <a:prstGeom prst="rect">
            <a:avLst/>
          </a:prstGeom>
          <a:noFill/>
        </p:spPr>
        <p:txBody>
          <a:bodyPr wrap="square" rtlCol="0">
            <a:spAutoFit/>
          </a:bodyPr>
          <a:lstStyle/>
          <a:p>
            <a:r>
              <a:rPr lang="it-IT" sz="1400" dirty="0">
                <a:solidFill>
                  <a:schemeClr val="accent5">
                    <a:lumMod val="75000"/>
                  </a:schemeClr>
                </a:solidFill>
              </a:rPr>
              <a:t>…apertura alle tecniche formali sia informali, valorizzando tutte le virtualità formative dell’ambiente scolastico: spazi – tempi – strumentazioni - tecniche</a:t>
            </a:r>
            <a:endParaRPr lang="it-IT" sz="1400" dirty="0">
              <a:solidFill>
                <a:schemeClr val="accent5">
                  <a:lumMod val="75000"/>
                </a:schemeClr>
              </a:solidFill>
            </a:endParaRPr>
          </a:p>
        </p:txBody>
      </p:sp>
      <p:sp>
        <p:nvSpPr>
          <p:cNvPr id="23" name="Freccia a destra con strisce 22"/>
          <p:cNvSpPr/>
          <p:nvPr/>
        </p:nvSpPr>
        <p:spPr>
          <a:xfrm rot="2452891">
            <a:off x="6518191" y="4075993"/>
            <a:ext cx="438539" cy="2885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con strisce 25"/>
          <p:cNvSpPr/>
          <p:nvPr/>
        </p:nvSpPr>
        <p:spPr>
          <a:xfrm rot="9955084">
            <a:off x="6137672" y="5640562"/>
            <a:ext cx="811070" cy="2608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a:off x="1757264" y="1934549"/>
            <a:ext cx="317241" cy="308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a:off x="5215812" y="1830888"/>
            <a:ext cx="317241" cy="308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a:off x="8495523" y="1853989"/>
            <a:ext cx="317241" cy="308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giù 24"/>
          <p:cNvSpPr/>
          <p:nvPr/>
        </p:nvSpPr>
        <p:spPr>
          <a:xfrm>
            <a:off x="4889155" y="3148628"/>
            <a:ext cx="317241" cy="308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p:cNvSpPr/>
          <p:nvPr/>
        </p:nvSpPr>
        <p:spPr>
          <a:xfrm rot="4365690">
            <a:off x="6811069" y="3302936"/>
            <a:ext cx="317241" cy="308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diritto 17"/>
          <p:cNvCxnSpPr/>
          <p:nvPr/>
        </p:nvCxnSpPr>
        <p:spPr>
          <a:xfrm>
            <a:off x="7007291" y="4114712"/>
            <a:ext cx="0" cy="137639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629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6262" y="277200"/>
            <a:ext cx="6330277" cy="646331"/>
          </a:xfrm>
          <a:prstGeom prst="rect">
            <a:avLst/>
          </a:prstGeom>
          <a:solidFill>
            <a:schemeClr val="accent5">
              <a:lumMod val="20000"/>
              <a:lumOff val="80000"/>
            </a:schemeClr>
          </a:solidFill>
          <a:ln>
            <a:solidFill>
              <a:srgbClr val="00B0F0"/>
            </a:solidFill>
          </a:ln>
        </p:spPr>
        <p:txBody>
          <a:bodyPr wrap="square">
            <a:spAutoFit/>
          </a:bodyPr>
          <a:lstStyle/>
          <a:p>
            <a:pPr algn="just"/>
            <a:r>
              <a:rPr lang="it-IT" sz="3600" b="1" dirty="0">
                <a:ln w="9525">
                  <a:solidFill>
                    <a:schemeClr val="bg1"/>
                  </a:solidFill>
                  <a:prstDash val="solid"/>
                </a:ln>
                <a:solidFill>
                  <a:schemeClr val="accent5"/>
                </a:solidFill>
              </a:rPr>
              <a:t>Didattica attiva, cos’è </a:t>
            </a:r>
          </a:p>
        </p:txBody>
      </p:sp>
      <p:sp>
        <p:nvSpPr>
          <p:cNvPr id="3" name="CasellaDiTesto 2"/>
          <p:cNvSpPr txBox="1"/>
          <p:nvPr/>
        </p:nvSpPr>
        <p:spPr>
          <a:xfrm>
            <a:off x="559837" y="1520890"/>
            <a:ext cx="8668139" cy="3416320"/>
          </a:xfrm>
          <a:prstGeom prst="rect">
            <a:avLst/>
          </a:prstGeom>
          <a:noFill/>
        </p:spPr>
        <p:txBody>
          <a:bodyPr wrap="square" rtlCol="0">
            <a:spAutoFit/>
          </a:bodyPr>
          <a:lstStyle/>
          <a:p>
            <a:pPr>
              <a:lnSpc>
                <a:spcPct val="150000"/>
              </a:lnSpc>
            </a:pPr>
            <a:r>
              <a:rPr lang="it-IT" dirty="0">
                <a:solidFill>
                  <a:schemeClr val="accent5">
                    <a:lumMod val="75000"/>
                  </a:schemeClr>
                </a:solidFill>
              </a:rPr>
              <a:t>La</a:t>
            </a:r>
            <a:r>
              <a:rPr lang="it-IT" b="1" dirty="0">
                <a:solidFill>
                  <a:schemeClr val="accent5">
                    <a:lumMod val="75000"/>
                  </a:schemeClr>
                </a:solidFill>
              </a:rPr>
              <a:t> didattica attiva</a:t>
            </a:r>
            <a:r>
              <a:rPr lang="it-IT" dirty="0">
                <a:solidFill>
                  <a:schemeClr val="accent5">
                    <a:lumMod val="75000"/>
                  </a:schemeClr>
                </a:solidFill>
              </a:rPr>
              <a:t> è un approccio ispirato alla </a:t>
            </a:r>
            <a:r>
              <a:rPr lang="it-IT" u="sng" dirty="0">
                <a:solidFill>
                  <a:schemeClr val="accent5">
                    <a:lumMod val="75000"/>
                  </a:schemeClr>
                </a:solidFill>
              </a:rPr>
              <a:t>responsabilizzazione dell’alunno che agisce e interagisce all’interno delle dinamiche dell’apprendimento.</a:t>
            </a:r>
            <a:r>
              <a:rPr lang="it-IT" dirty="0">
                <a:solidFill>
                  <a:schemeClr val="accent5">
                    <a:lumMod val="75000"/>
                  </a:schemeClr>
                </a:solidFill>
              </a:rPr>
              <a:t> Si tratta di una</a:t>
            </a:r>
            <a:r>
              <a:rPr lang="it-IT" b="1" dirty="0">
                <a:solidFill>
                  <a:schemeClr val="accent5">
                    <a:lumMod val="75000"/>
                  </a:schemeClr>
                </a:solidFill>
              </a:rPr>
              <a:t> didattica partecipata</a:t>
            </a:r>
            <a:r>
              <a:rPr lang="it-IT" dirty="0">
                <a:solidFill>
                  <a:schemeClr val="accent5">
                    <a:lumMod val="75000"/>
                  </a:schemeClr>
                </a:solidFill>
              </a:rPr>
              <a:t> dall’alunno, ben più di quanto non sia possibile fare nell’ambito della lezione frontale</a:t>
            </a:r>
            <a:r>
              <a:rPr lang="it-IT" dirty="0" smtClean="0">
                <a:solidFill>
                  <a:schemeClr val="accent5">
                    <a:lumMod val="75000"/>
                  </a:schemeClr>
                </a:solidFill>
              </a:rPr>
              <a:t>.</a:t>
            </a:r>
          </a:p>
          <a:p>
            <a:pPr>
              <a:lnSpc>
                <a:spcPct val="150000"/>
              </a:lnSpc>
            </a:pPr>
            <a:endParaRPr lang="it-IT" dirty="0" smtClean="0">
              <a:solidFill>
                <a:schemeClr val="accent5">
                  <a:lumMod val="75000"/>
                </a:schemeClr>
              </a:solidFill>
            </a:endParaRPr>
          </a:p>
          <a:p>
            <a:pPr>
              <a:lnSpc>
                <a:spcPct val="150000"/>
              </a:lnSpc>
            </a:pPr>
            <a:r>
              <a:rPr lang="it-IT" dirty="0">
                <a:solidFill>
                  <a:schemeClr val="accent5">
                    <a:lumMod val="75000"/>
                  </a:schemeClr>
                </a:solidFill>
              </a:rPr>
              <a:t>L’insegnante che </a:t>
            </a:r>
            <a:r>
              <a:rPr lang="it-IT" b="1" i="1" dirty="0">
                <a:solidFill>
                  <a:schemeClr val="accent5">
                    <a:lumMod val="75000"/>
                  </a:schemeClr>
                </a:solidFill>
              </a:rPr>
              <a:t>attiva</a:t>
            </a:r>
            <a:r>
              <a:rPr lang="it-IT" dirty="0">
                <a:solidFill>
                  <a:schemeClr val="accent5">
                    <a:lumMod val="75000"/>
                  </a:schemeClr>
                </a:solidFill>
              </a:rPr>
              <a:t>, sollecitando parti diverse del cervello, alza il livello di attenzione e di curiosità al conoscere, stimola il sistema </a:t>
            </a:r>
            <a:r>
              <a:rPr lang="it-IT" dirty="0" smtClean="0">
                <a:solidFill>
                  <a:schemeClr val="accent5">
                    <a:lumMod val="75000"/>
                  </a:schemeClr>
                </a:solidFill>
              </a:rPr>
              <a:t>nervoso</a:t>
            </a:r>
          </a:p>
          <a:p>
            <a:pPr>
              <a:lnSpc>
                <a:spcPct val="150000"/>
              </a:lnSpc>
            </a:pPr>
            <a:endParaRPr lang="it-IT" dirty="0">
              <a:solidFill>
                <a:schemeClr val="accent5">
                  <a:lumMod val="75000"/>
                </a:schemeClr>
              </a:solidFill>
            </a:endParaRPr>
          </a:p>
        </p:txBody>
      </p:sp>
    </p:spTree>
    <p:extLst>
      <p:ext uri="{BB962C8B-B14F-4D97-AF65-F5344CB8AC3E}">
        <p14:creationId xmlns:p14="http://schemas.microsoft.com/office/powerpoint/2010/main" val="277707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t="13024" b="11708"/>
          <a:stretch/>
        </p:blipFill>
        <p:spPr>
          <a:xfrm>
            <a:off x="3228390" y="990030"/>
            <a:ext cx="5346442" cy="5084199"/>
          </a:xfrm>
          <a:prstGeom prst="rect">
            <a:avLst/>
          </a:prstGeom>
        </p:spPr>
      </p:pic>
    </p:spTree>
    <p:extLst>
      <p:ext uri="{BB962C8B-B14F-4D97-AF65-F5344CB8AC3E}">
        <p14:creationId xmlns:p14="http://schemas.microsoft.com/office/powerpoint/2010/main" val="190103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2192" y="2118050"/>
            <a:ext cx="8649477"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600" b="1" dirty="0">
                <a:solidFill>
                  <a:schemeClr val="accent5">
                    <a:lumMod val="75000"/>
                  </a:schemeClr>
                </a:solidFill>
              </a:rPr>
              <a:t>Definire gli obiettivi di apprendimento</a:t>
            </a:r>
            <a:r>
              <a:rPr lang="it-IT" sz="1600" dirty="0">
                <a:solidFill>
                  <a:schemeClr val="accent5">
                    <a:lumMod val="75000"/>
                  </a:schemeClr>
                </a:solidFill>
              </a:rPr>
              <a:t>: individuare cosa si vuole che i tuoi studenti imparino e quali competenze vogliano acquisire.</a:t>
            </a:r>
          </a:p>
          <a:p>
            <a:pPr marL="285750" indent="-285750">
              <a:lnSpc>
                <a:spcPct val="150000"/>
              </a:lnSpc>
              <a:buFont typeface="Arial" panose="020B0604020202020204" pitchFamily="34" charset="0"/>
              <a:buChar char="•"/>
            </a:pPr>
            <a:r>
              <a:rPr lang="it-IT" sz="1600" b="1" dirty="0">
                <a:solidFill>
                  <a:schemeClr val="accent5">
                    <a:lumMod val="75000"/>
                  </a:schemeClr>
                </a:solidFill>
              </a:rPr>
              <a:t>Pianificare le sequenze didattiche:</a:t>
            </a:r>
            <a:r>
              <a:rPr lang="it-IT" sz="1600" dirty="0">
                <a:solidFill>
                  <a:schemeClr val="accent5">
                    <a:lumMod val="75000"/>
                  </a:schemeClr>
                </a:solidFill>
              </a:rPr>
              <a:t> organizzare gli argomenti in unità di apprendimento, stabilendo l'ordine in cui saranno trattati.</a:t>
            </a:r>
          </a:p>
          <a:p>
            <a:pPr marL="285750" indent="-285750">
              <a:lnSpc>
                <a:spcPct val="150000"/>
              </a:lnSpc>
              <a:buFont typeface="Arial" panose="020B0604020202020204" pitchFamily="34" charset="0"/>
              <a:buChar char="•"/>
            </a:pPr>
            <a:r>
              <a:rPr lang="it-IT" sz="1600" b="1" dirty="0">
                <a:solidFill>
                  <a:schemeClr val="accent5">
                    <a:lumMod val="75000"/>
                  </a:schemeClr>
                </a:solidFill>
              </a:rPr>
              <a:t>Selezionare le metodologie didattiche:</a:t>
            </a:r>
            <a:r>
              <a:rPr lang="it-IT" sz="1600" dirty="0">
                <a:solidFill>
                  <a:schemeClr val="accent5">
                    <a:lumMod val="75000"/>
                  </a:schemeClr>
                </a:solidFill>
              </a:rPr>
              <a:t> scegliere le strategie e gli strumenti di insegnamento più adatti per raggiungere gli obiettivi di apprendimento.</a:t>
            </a:r>
          </a:p>
          <a:p>
            <a:pPr marL="285750" indent="-285750">
              <a:lnSpc>
                <a:spcPct val="150000"/>
              </a:lnSpc>
              <a:buFont typeface="Arial" panose="020B0604020202020204" pitchFamily="34" charset="0"/>
              <a:buChar char="•"/>
            </a:pPr>
            <a:r>
              <a:rPr lang="it-IT" sz="1600" b="1" dirty="0">
                <a:solidFill>
                  <a:schemeClr val="accent5">
                    <a:lumMod val="75000"/>
                  </a:schemeClr>
                </a:solidFill>
              </a:rPr>
              <a:t>Valutare i progressi degli studenti: </a:t>
            </a:r>
            <a:r>
              <a:rPr lang="it-IT" sz="1600" dirty="0">
                <a:solidFill>
                  <a:schemeClr val="accent5">
                    <a:lumMod val="75000"/>
                  </a:schemeClr>
                </a:solidFill>
              </a:rPr>
              <a:t>definire criteri di valutazione chiari e utilizzare diverse forme di valutazione per monitorare il raggiungimento degli obiettivi.</a:t>
            </a:r>
          </a:p>
          <a:p>
            <a:pPr marL="285750" indent="-285750">
              <a:lnSpc>
                <a:spcPct val="150000"/>
              </a:lnSpc>
              <a:buFont typeface="Arial" panose="020B0604020202020204" pitchFamily="34" charset="0"/>
              <a:buChar char="•"/>
            </a:pPr>
            <a:r>
              <a:rPr lang="it-IT" sz="1600" b="1" dirty="0">
                <a:solidFill>
                  <a:schemeClr val="accent5">
                    <a:lumMod val="75000"/>
                  </a:schemeClr>
                </a:solidFill>
              </a:rPr>
              <a:t>Monitorare e adattare:</a:t>
            </a:r>
            <a:r>
              <a:rPr lang="it-IT" sz="1600" dirty="0">
                <a:solidFill>
                  <a:schemeClr val="accent5">
                    <a:lumMod val="75000"/>
                  </a:schemeClr>
                </a:solidFill>
              </a:rPr>
              <a:t> costantemente valutare l'efficacia </a:t>
            </a:r>
            <a:r>
              <a:rPr lang="it-IT" sz="1600" dirty="0" smtClean="0">
                <a:solidFill>
                  <a:schemeClr val="accent5">
                    <a:lumMod val="75000"/>
                  </a:schemeClr>
                </a:solidFill>
              </a:rPr>
              <a:t>delle</a:t>
            </a:r>
            <a:r>
              <a:rPr lang="it-IT" sz="1600" b="1" dirty="0">
                <a:solidFill>
                  <a:schemeClr val="accent5">
                    <a:lumMod val="75000"/>
                  </a:schemeClr>
                </a:solidFill>
              </a:rPr>
              <a:t> </a:t>
            </a:r>
            <a:r>
              <a:rPr lang="it-IT" sz="1600" b="1" dirty="0" smtClean="0">
                <a:solidFill>
                  <a:schemeClr val="accent5">
                    <a:lumMod val="75000"/>
                  </a:schemeClr>
                </a:solidFill>
              </a:rPr>
              <a:t>strategie didattiche</a:t>
            </a:r>
            <a:r>
              <a:rPr lang="it-IT" sz="1600" dirty="0">
                <a:solidFill>
                  <a:schemeClr val="accent5">
                    <a:lumMod val="75000"/>
                  </a:schemeClr>
                </a:solidFill>
              </a:rPr>
              <a:t> e apportare eventuali modifiche e adattamenti</a:t>
            </a:r>
            <a:r>
              <a:rPr lang="it-IT" sz="1600" dirty="0" smtClean="0">
                <a:solidFill>
                  <a:schemeClr val="accent5">
                    <a:lumMod val="75000"/>
                  </a:schemeClr>
                </a:solidFill>
              </a:rPr>
              <a:t>.</a:t>
            </a:r>
            <a:endParaRPr lang="it-IT" sz="1600" dirty="0">
              <a:solidFill>
                <a:schemeClr val="accent5">
                  <a:lumMod val="75000"/>
                </a:schemeClr>
              </a:solidFill>
            </a:endParaRPr>
          </a:p>
        </p:txBody>
      </p:sp>
      <p:sp>
        <p:nvSpPr>
          <p:cNvPr id="3" name="Rettangolo 2"/>
          <p:cNvSpPr/>
          <p:nvPr/>
        </p:nvSpPr>
        <p:spPr>
          <a:xfrm>
            <a:off x="394159" y="370507"/>
            <a:ext cx="5838690" cy="646331"/>
          </a:xfrm>
          <a:prstGeom prst="rect">
            <a:avLst/>
          </a:prstGeom>
          <a:solidFill>
            <a:schemeClr val="accent6">
              <a:lumMod val="20000"/>
              <a:lumOff val="80000"/>
            </a:schemeClr>
          </a:solidFill>
          <a:ln>
            <a:solidFill>
              <a:srgbClr val="00B0F0"/>
            </a:solidFill>
          </a:ln>
        </p:spPr>
        <p:txBody>
          <a:bodyPr wrap="square">
            <a:spAutoFit/>
          </a:bodyPr>
          <a:lstStyle/>
          <a:p>
            <a:pPr algn="just"/>
            <a:r>
              <a:rPr lang="it-IT" sz="3600" b="1" dirty="0">
                <a:ln w="9525">
                  <a:solidFill>
                    <a:schemeClr val="bg1"/>
                  </a:solidFill>
                  <a:prstDash val="solid"/>
                </a:ln>
                <a:solidFill>
                  <a:schemeClr val="accent2">
                    <a:lumMod val="75000"/>
                  </a:schemeClr>
                </a:solidFill>
              </a:rPr>
              <a:t>Programmazione didattica</a:t>
            </a:r>
          </a:p>
        </p:txBody>
      </p:sp>
      <p:sp>
        <p:nvSpPr>
          <p:cNvPr id="4" name="Fumetto 1 3"/>
          <p:cNvSpPr/>
          <p:nvPr/>
        </p:nvSpPr>
        <p:spPr>
          <a:xfrm>
            <a:off x="6394742" y="569168"/>
            <a:ext cx="2851896" cy="1250302"/>
          </a:xfrm>
          <a:prstGeom prst="wedgeRectCallout">
            <a:avLst>
              <a:gd name="adj1" fmla="val -66884"/>
              <a:gd name="adj2" fmla="val 4663"/>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5">
                    <a:lumMod val="75000"/>
                  </a:schemeClr>
                </a:solidFill>
              </a:rPr>
              <a:t>Consiste in una serie di operazioni compite dal docente per organizzare il lavoro didattico</a:t>
            </a:r>
            <a:endParaRPr lang="it-IT" dirty="0">
              <a:solidFill>
                <a:schemeClr val="accent5">
                  <a:lumMod val="75000"/>
                </a:schemeClr>
              </a:solidFill>
            </a:endParaRPr>
          </a:p>
        </p:txBody>
      </p:sp>
    </p:spTree>
    <p:extLst>
      <p:ext uri="{BB962C8B-B14F-4D97-AF65-F5344CB8AC3E}">
        <p14:creationId xmlns:p14="http://schemas.microsoft.com/office/powerpoint/2010/main" val="3901051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93744" y="316275"/>
            <a:ext cx="4878354" cy="523220"/>
          </a:xfrm>
          <a:prstGeom prst="rect">
            <a:avLst/>
          </a:prstGeom>
          <a:solidFill>
            <a:schemeClr val="accent6">
              <a:lumMod val="20000"/>
              <a:lumOff val="80000"/>
            </a:schemeClr>
          </a:solidFill>
          <a:ln>
            <a:solidFill>
              <a:srgbClr val="00B0F0"/>
            </a:solidFill>
          </a:ln>
        </p:spPr>
        <p:txBody>
          <a:bodyPr wrap="square">
            <a:spAutoFit/>
          </a:bodyPr>
          <a:lstStyle>
            <a:defPPr>
              <a:defRPr lang="it-IT"/>
            </a:defPPr>
            <a:lvl1pPr algn="just">
              <a:defRPr sz="3600" b="1">
                <a:ln w="9525">
                  <a:solidFill>
                    <a:schemeClr val="bg1"/>
                  </a:solidFill>
                  <a:prstDash val="solid"/>
                </a:ln>
                <a:solidFill>
                  <a:schemeClr val="accent2">
                    <a:lumMod val="75000"/>
                  </a:schemeClr>
                </a:solidFill>
              </a:defRPr>
            </a:lvl1pPr>
          </a:lstStyle>
          <a:p>
            <a:r>
              <a:rPr lang="it-IT" sz="2800" dirty="0"/>
              <a:t>Programmazione </a:t>
            </a:r>
            <a:r>
              <a:rPr lang="it-IT" sz="2800" dirty="0" smtClean="0"/>
              <a:t>didattica</a:t>
            </a:r>
            <a:endParaRPr lang="it-IT" sz="1800" dirty="0"/>
          </a:p>
        </p:txBody>
      </p:sp>
      <p:sp>
        <p:nvSpPr>
          <p:cNvPr id="3" name="Esplosione 2 2"/>
          <p:cNvSpPr/>
          <p:nvPr/>
        </p:nvSpPr>
        <p:spPr>
          <a:xfrm>
            <a:off x="5674959" y="730778"/>
            <a:ext cx="3618329" cy="1965769"/>
          </a:xfrm>
          <a:prstGeom prst="irregularSeal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5">
                    <a:lumMod val="75000"/>
                  </a:schemeClr>
                </a:solidFill>
              </a:rPr>
              <a:t>garantire </a:t>
            </a:r>
            <a:r>
              <a:rPr lang="it-IT" sz="1600" dirty="0">
                <a:solidFill>
                  <a:schemeClr val="accent5">
                    <a:lumMod val="75000"/>
                  </a:schemeClr>
                </a:solidFill>
              </a:rPr>
              <a:t>un insegnamento efficace </a:t>
            </a:r>
            <a:endParaRPr lang="it-IT" sz="1600" dirty="0"/>
          </a:p>
        </p:txBody>
      </p:sp>
      <p:sp>
        <p:nvSpPr>
          <p:cNvPr id="5" name="Esplosione 2 4"/>
          <p:cNvSpPr/>
          <p:nvPr/>
        </p:nvSpPr>
        <p:spPr>
          <a:xfrm>
            <a:off x="493744" y="987791"/>
            <a:ext cx="4205992" cy="1877701"/>
          </a:xfrm>
          <a:prstGeom prst="irregularSeal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solidFill>
                <a:schemeClr val="accent5">
                  <a:lumMod val="75000"/>
                </a:schemeClr>
              </a:solidFill>
            </a:endParaRPr>
          </a:p>
          <a:p>
            <a:pPr algn="ctr"/>
            <a:r>
              <a:rPr lang="it-IT" b="1" dirty="0">
                <a:ln w="9525">
                  <a:solidFill>
                    <a:schemeClr val="bg1"/>
                  </a:solidFill>
                  <a:prstDash val="solid"/>
                </a:ln>
                <a:solidFill>
                  <a:schemeClr val="accent2">
                    <a:lumMod val="75000"/>
                  </a:schemeClr>
                </a:solidFill>
              </a:rPr>
              <a:t>favorire il successo degli studenti</a:t>
            </a:r>
          </a:p>
          <a:p>
            <a:pPr algn="ctr"/>
            <a:endParaRPr lang="it-IT" sz="2000" dirty="0"/>
          </a:p>
        </p:txBody>
      </p:sp>
      <p:sp>
        <p:nvSpPr>
          <p:cNvPr id="10" name="Esplosione 2 9"/>
          <p:cNvSpPr/>
          <p:nvPr/>
        </p:nvSpPr>
        <p:spPr>
          <a:xfrm>
            <a:off x="493744" y="3013789"/>
            <a:ext cx="4526126" cy="3228392"/>
          </a:xfrm>
          <a:prstGeom prst="irregularSeal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it-IT" sz="1600" dirty="0">
                <a:ln w="0"/>
                <a:solidFill>
                  <a:schemeClr val="accent2">
                    <a:lumMod val="50000"/>
                  </a:schemeClr>
                </a:solidFill>
                <a:latin typeface="Arial Nova" panose="020B0504020202020204" pitchFamily="34" charset="0"/>
              </a:rPr>
              <a:t>La valutazione consente di adeguare l’azione formativa alle esigenze della classe </a:t>
            </a:r>
          </a:p>
        </p:txBody>
      </p:sp>
      <p:sp>
        <p:nvSpPr>
          <p:cNvPr id="12" name="Connettore 11"/>
          <p:cNvSpPr/>
          <p:nvPr/>
        </p:nvSpPr>
        <p:spPr>
          <a:xfrm>
            <a:off x="5372098" y="2896348"/>
            <a:ext cx="2616630" cy="1209760"/>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9525">
                  <a:solidFill>
                    <a:schemeClr val="bg1"/>
                  </a:solidFill>
                  <a:prstDash val="solid"/>
                </a:ln>
                <a:solidFill>
                  <a:schemeClr val="accent2">
                    <a:lumMod val="75000"/>
                  </a:schemeClr>
                </a:solidFill>
              </a:rPr>
              <a:t>Unità di Apprendimento</a:t>
            </a:r>
          </a:p>
        </p:txBody>
      </p:sp>
      <p:sp>
        <p:nvSpPr>
          <p:cNvPr id="11" name="Connettore 10"/>
          <p:cNvSpPr/>
          <p:nvPr/>
        </p:nvSpPr>
        <p:spPr>
          <a:xfrm>
            <a:off x="6438122" y="4239606"/>
            <a:ext cx="2616630" cy="1233956"/>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ln w="9525">
                <a:solidFill>
                  <a:schemeClr val="bg1"/>
                </a:solidFill>
                <a:prstDash val="solid"/>
              </a:ln>
              <a:solidFill>
                <a:schemeClr val="accent2">
                  <a:lumMod val="75000"/>
                </a:schemeClr>
              </a:solidFill>
            </a:endParaRPr>
          </a:p>
          <a:p>
            <a:pPr algn="ctr"/>
            <a:r>
              <a:rPr lang="it-IT" b="1" dirty="0">
                <a:ln w="9525">
                  <a:solidFill>
                    <a:schemeClr val="bg1"/>
                  </a:solidFill>
                  <a:prstDash val="solid"/>
                </a:ln>
                <a:solidFill>
                  <a:schemeClr val="accent2">
                    <a:lumMod val="75000"/>
                  </a:schemeClr>
                </a:solidFill>
              </a:rPr>
              <a:t>Compito di realtà</a:t>
            </a:r>
          </a:p>
          <a:p>
            <a:pPr algn="ctr"/>
            <a:endParaRPr lang="it-IT" b="1" dirty="0">
              <a:ln w="9525">
                <a:solidFill>
                  <a:schemeClr val="bg1"/>
                </a:solidFill>
                <a:prstDash val="solid"/>
              </a:ln>
              <a:solidFill>
                <a:schemeClr val="accent2">
                  <a:lumMod val="75000"/>
                </a:schemeClr>
              </a:solidFill>
            </a:endParaRPr>
          </a:p>
        </p:txBody>
      </p:sp>
    </p:spTree>
    <p:extLst>
      <p:ext uri="{BB962C8B-B14F-4D97-AF65-F5344CB8AC3E}">
        <p14:creationId xmlns:p14="http://schemas.microsoft.com/office/powerpoint/2010/main" val="789335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9975" y="168151"/>
            <a:ext cx="5325497" cy="646331"/>
          </a:xfrm>
          <a:prstGeom prst="rect">
            <a:avLst/>
          </a:prstGeom>
          <a:noFill/>
        </p:spPr>
        <p:txBody>
          <a:bodyPr wrap="none" lIns="91440" tIns="45720" rIns="91440" bIns="45720">
            <a:spAutoFit/>
          </a:bodyPr>
          <a:lstStyle/>
          <a:p>
            <a:pPr algn="ctr"/>
            <a:r>
              <a:rPr lang="it-IT" sz="3600" b="1" dirty="0" smtClean="0">
                <a:ln w="9525">
                  <a:solidFill>
                    <a:schemeClr val="bg1"/>
                  </a:solidFill>
                  <a:prstDash val="solid"/>
                </a:ln>
                <a:solidFill>
                  <a:schemeClr val="accent5"/>
                </a:solidFill>
              </a:rPr>
              <a:t>Unità di apprendimento</a:t>
            </a:r>
            <a:endParaRPr lang="it-IT" sz="3600" b="1" cap="none" spc="0" dirty="0">
              <a:ln w="9525">
                <a:solidFill>
                  <a:schemeClr val="bg1"/>
                </a:solidFill>
                <a:prstDash val="solid"/>
              </a:ln>
              <a:solidFill>
                <a:schemeClr val="accent5"/>
              </a:solidFill>
            </a:endParaRPr>
          </a:p>
        </p:txBody>
      </p:sp>
      <p:sp>
        <p:nvSpPr>
          <p:cNvPr id="5" name="Rettangolo 4"/>
          <p:cNvSpPr/>
          <p:nvPr/>
        </p:nvSpPr>
        <p:spPr>
          <a:xfrm>
            <a:off x="522514" y="1362469"/>
            <a:ext cx="8425543" cy="470898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685800" indent="-685800">
              <a:lnSpc>
                <a:spcPct val="150000"/>
              </a:lnSpc>
              <a:buFont typeface="Arial" panose="020B0604020202020204" pitchFamily="34" charset="0"/>
              <a:buChar char="•"/>
            </a:pPr>
            <a:r>
              <a:rPr lang="it-IT" sz="2000" dirty="0" smtClean="0">
                <a:ln/>
                <a:solidFill>
                  <a:srgbClr val="002060"/>
                </a:solidFill>
              </a:rPr>
              <a:t>Punto di partenza è l’alunno</a:t>
            </a:r>
          </a:p>
          <a:p>
            <a:pPr marL="685800" indent="-685800">
              <a:lnSpc>
                <a:spcPct val="150000"/>
              </a:lnSpc>
              <a:buFont typeface="Arial" panose="020B0604020202020204" pitchFamily="34" charset="0"/>
              <a:buChar char="•"/>
            </a:pPr>
            <a:r>
              <a:rPr lang="it-IT" sz="2000" dirty="0" smtClean="0">
                <a:ln/>
                <a:solidFill>
                  <a:srgbClr val="002060"/>
                </a:solidFill>
              </a:rPr>
              <a:t>Possono essere interdisciplinari </a:t>
            </a:r>
          </a:p>
          <a:p>
            <a:pPr marL="685800" indent="-685800">
              <a:lnSpc>
                <a:spcPct val="150000"/>
              </a:lnSpc>
              <a:buFont typeface="Arial" panose="020B0604020202020204" pitchFamily="34" charset="0"/>
              <a:buChar char="•"/>
            </a:pPr>
            <a:r>
              <a:rPr lang="it-IT" sz="2000" dirty="0" smtClean="0">
                <a:ln/>
                <a:solidFill>
                  <a:srgbClr val="002060"/>
                </a:solidFill>
              </a:rPr>
              <a:t>Scopo: trasmettere conoscenze e abilità ma con l’intento di sviluppare le capacità (espressive – intellettuali, motorie, operative, sociali)di ogni </a:t>
            </a:r>
            <a:r>
              <a:rPr lang="it-IT" sz="2000" dirty="0" err="1" smtClean="0">
                <a:ln/>
                <a:solidFill>
                  <a:srgbClr val="002060"/>
                </a:solidFill>
              </a:rPr>
              <a:t>singlo</a:t>
            </a:r>
            <a:r>
              <a:rPr lang="it-IT" sz="2000" dirty="0" smtClean="0">
                <a:ln/>
                <a:solidFill>
                  <a:srgbClr val="002060"/>
                </a:solidFill>
              </a:rPr>
              <a:t> studente.</a:t>
            </a:r>
            <a:endParaRPr lang="it-IT" sz="2000" dirty="0">
              <a:ln/>
              <a:solidFill>
                <a:srgbClr val="002060"/>
              </a:solidFill>
            </a:endParaRPr>
          </a:p>
          <a:p>
            <a:pPr marL="685800" indent="-685800">
              <a:lnSpc>
                <a:spcPct val="150000"/>
              </a:lnSpc>
              <a:buFont typeface="Arial" panose="020B0604020202020204" pitchFamily="34" charset="0"/>
              <a:buChar char="•"/>
            </a:pPr>
            <a:r>
              <a:rPr lang="it-IT" sz="2000" dirty="0">
                <a:ln/>
                <a:solidFill>
                  <a:srgbClr val="002060"/>
                </a:solidFill>
              </a:rPr>
              <a:t>Mira allo sviluppo di competenze</a:t>
            </a:r>
          </a:p>
          <a:p>
            <a:pPr marL="685800" indent="-685800">
              <a:lnSpc>
                <a:spcPct val="150000"/>
              </a:lnSpc>
              <a:buFont typeface="Arial" panose="020B0604020202020204" pitchFamily="34" charset="0"/>
              <a:buChar char="•"/>
            </a:pPr>
            <a:r>
              <a:rPr lang="it-IT" sz="2000" dirty="0">
                <a:ln/>
                <a:solidFill>
                  <a:srgbClr val="002060"/>
                </a:solidFill>
              </a:rPr>
              <a:t>Percorso modificabile e </a:t>
            </a:r>
            <a:r>
              <a:rPr lang="it-IT" sz="2000" dirty="0" smtClean="0">
                <a:ln/>
                <a:solidFill>
                  <a:srgbClr val="002060"/>
                </a:solidFill>
              </a:rPr>
              <a:t>flessibile: è importante osservare il processo di apprendimento di ogni singolo alunno per modificare in itinere in base </a:t>
            </a:r>
            <a:r>
              <a:rPr lang="it-IT" sz="2000" dirty="0" err="1" smtClean="0">
                <a:ln/>
                <a:solidFill>
                  <a:srgbClr val="002060"/>
                </a:solidFill>
              </a:rPr>
              <a:t>alleesigenze</a:t>
            </a:r>
            <a:r>
              <a:rPr lang="it-IT" sz="2000" dirty="0" smtClean="0">
                <a:ln/>
                <a:solidFill>
                  <a:srgbClr val="002060"/>
                </a:solidFill>
              </a:rPr>
              <a:t> di approfondimento o di ampliamento/rinforzo che potrebbero </a:t>
            </a:r>
            <a:r>
              <a:rPr lang="it-IT" sz="2000" dirty="0" smtClean="0">
                <a:ln/>
                <a:solidFill>
                  <a:srgbClr val="002060"/>
                </a:solidFill>
              </a:rPr>
              <a:t>presentarsi</a:t>
            </a:r>
            <a:endParaRPr lang="it-IT" sz="2000" dirty="0">
              <a:ln/>
              <a:solidFill>
                <a:srgbClr val="002060"/>
              </a:solidFill>
            </a:endParaRPr>
          </a:p>
        </p:txBody>
      </p:sp>
    </p:spTree>
    <p:extLst>
      <p:ext uri="{BB962C8B-B14F-4D97-AF65-F5344CB8AC3E}">
        <p14:creationId xmlns:p14="http://schemas.microsoft.com/office/powerpoint/2010/main" val="1885771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02201" y="0"/>
            <a:ext cx="5833456" cy="923330"/>
          </a:xfrm>
          <a:prstGeom prst="rect">
            <a:avLst/>
          </a:prstGeom>
        </p:spPr>
        <p:txBody>
          <a:bodyPr wrap="none">
            <a:spAutoFit/>
          </a:bodyPr>
          <a:lstStyle/>
          <a:p>
            <a:pPr algn="ctr"/>
            <a:r>
              <a:rPr lang="it-IT"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 momenti dell’UDA</a:t>
            </a:r>
            <a:endParaRPr lang="it-I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3" name="Tabella 2"/>
          <p:cNvGraphicFramePr>
            <a:graphicFrameLocks noGrp="1"/>
          </p:cNvGraphicFramePr>
          <p:nvPr>
            <p:extLst>
              <p:ext uri="{D42A27DB-BD31-4B8C-83A1-F6EECF244321}">
                <p14:modId xmlns:p14="http://schemas.microsoft.com/office/powerpoint/2010/main" val="599278467"/>
              </p:ext>
            </p:extLst>
          </p:nvPr>
        </p:nvGraphicFramePr>
        <p:xfrm>
          <a:off x="362724" y="950921"/>
          <a:ext cx="1764958" cy="5331610"/>
        </p:xfrm>
        <a:graphic>
          <a:graphicData uri="http://schemas.openxmlformats.org/drawingml/2006/table">
            <a:tbl>
              <a:tblPr firstRow="1" bandRow="1">
                <a:tableStyleId>{BDBED569-4797-4DF1-A0F4-6AAB3CD982D8}</a:tableStyleId>
              </a:tblPr>
              <a:tblGrid>
                <a:gridCol w="1764958">
                  <a:extLst>
                    <a:ext uri="{9D8B030D-6E8A-4147-A177-3AD203B41FA5}">
                      <a16:colId xmlns:a16="http://schemas.microsoft.com/office/drawing/2014/main" val="2324891884"/>
                    </a:ext>
                  </a:extLst>
                </a:gridCol>
              </a:tblGrid>
              <a:tr h="1066322">
                <a:tc>
                  <a:txBody>
                    <a:bodyPr/>
                    <a:lstStyle/>
                    <a:p>
                      <a:pPr algn="ctr"/>
                      <a:endParaRPr lang="it-IT" dirty="0" smtClean="0"/>
                    </a:p>
                    <a:p>
                      <a:pPr algn="ctr"/>
                      <a:r>
                        <a:rPr lang="it-IT" dirty="0" smtClean="0"/>
                        <a:t>Esplorazione</a:t>
                      </a:r>
                    </a:p>
                    <a:p>
                      <a:pPr algn="ctr"/>
                      <a:endParaRPr lang="it-IT" dirty="0" smtClean="0"/>
                    </a:p>
                  </a:txBody>
                  <a:tcPr anchor="ctr"/>
                </a:tc>
                <a:extLst>
                  <a:ext uri="{0D108BD9-81ED-4DB2-BD59-A6C34878D82A}">
                    <a16:rowId xmlns:a16="http://schemas.microsoft.com/office/drawing/2014/main" val="660818247"/>
                  </a:ext>
                </a:extLst>
              </a:tr>
              <a:tr h="1066322">
                <a:tc>
                  <a:txBody>
                    <a:bodyPr/>
                    <a:lstStyle/>
                    <a:p>
                      <a:pPr algn="ctr"/>
                      <a:endParaRPr lang="it-IT" dirty="0" smtClean="0"/>
                    </a:p>
                    <a:p>
                      <a:pPr algn="ctr"/>
                      <a:r>
                        <a:rPr lang="it-IT" dirty="0" smtClean="0"/>
                        <a:t>Pianificazione</a:t>
                      </a:r>
                    </a:p>
                    <a:p>
                      <a:pPr algn="ctr"/>
                      <a:endParaRPr lang="it-IT" dirty="0" smtClean="0"/>
                    </a:p>
                  </a:txBody>
                  <a:tcPr anchor="ctr"/>
                </a:tc>
                <a:extLst>
                  <a:ext uri="{0D108BD9-81ED-4DB2-BD59-A6C34878D82A}">
                    <a16:rowId xmlns:a16="http://schemas.microsoft.com/office/drawing/2014/main" val="3010384396"/>
                  </a:ext>
                </a:extLst>
              </a:tr>
              <a:tr h="1066322">
                <a:tc>
                  <a:txBody>
                    <a:bodyPr/>
                    <a:lstStyle/>
                    <a:p>
                      <a:pPr algn="ctr"/>
                      <a:endParaRPr lang="it-IT" dirty="0" smtClean="0"/>
                    </a:p>
                    <a:p>
                      <a:pPr algn="ctr"/>
                      <a:r>
                        <a:rPr lang="it-IT" dirty="0" smtClean="0"/>
                        <a:t>Ideazione</a:t>
                      </a:r>
                    </a:p>
                    <a:p>
                      <a:pPr algn="ctr"/>
                      <a:endParaRPr lang="it-IT" dirty="0" smtClean="0"/>
                    </a:p>
                  </a:txBody>
                  <a:tcPr anchor="ctr"/>
                </a:tc>
                <a:extLst>
                  <a:ext uri="{0D108BD9-81ED-4DB2-BD59-A6C34878D82A}">
                    <a16:rowId xmlns:a16="http://schemas.microsoft.com/office/drawing/2014/main" val="2349791228"/>
                  </a:ext>
                </a:extLst>
              </a:tr>
              <a:tr h="1066322">
                <a:tc>
                  <a:txBody>
                    <a:bodyPr/>
                    <a:lstStyle/>
                    <a:p>
                      <a:pPr algn="ctr"/>
                      <a:endParaRPr lang="it-IT" dirty="0" smtClean="0"/>
                    </a:p>
                    <a:p>
                      <a:pPr algn="ctr"/>
                      <a:r>
                        <a:rPr lang="it-IT" dirty="0" smtClean="0"/>
                        <a:t>Realizzazione</a:t>
                      </a:r>
                    </a:p>
                    <a:p>
                      <a:pPr algn="ctr"/>
                      <a:endParaRPr lang="it-IT" dirty="0"/>
                    </a:p>
                  </a:txBody>
                  <a:tcPr anchor="ctr"/>
                </a:tc>
                <a:extLst>
                  <a:ext uri="{0D108BD9-81ED-4DB2-BD59-A6C34878D82A}">
                    <a16:rowId xmlns:a16="http://schemas.microsoft.com/office/drawing/2014/main" val="32338089"/>
                  </a:ext>
                </a:extLst>
              </a:tr>
              <a:tr h="10663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Conclusione</a:t>
                      </a:r>
                    </a:p>
                    <a:p>
                      <a:pPr marL="0" marR="0" indent="0" algn="ctr" defTabSz="914400" rtl="0" eaLnBrk="1" fontAlgn="auto" latinLnBrk="0" hangingPunct="1">
                        <a:lnSpc>
                          <a:spcPct val="100000"/>
                        </a:lnSpc>
                        <a:spcBef>
                          <a:spcPts val="0"/>
                        </a:spcBef>
                        <a:spcAft>
                          <a:spcPts val="0"/>
                        </a:spcAft>
                        <a:buClrTx/>
                        <a:buSzTx/>
                        <a:buFontTx/>
                        <a:buNone/>
                        <a:tabLst/>
                        <a:defRPr/>
                      </a:pPr>
                      <a:endParaRPr lang="it-IT" dirty="0" smtClean="0"/>
                    </a:p>
                  </a:txBody>
                  <a:tcPr anchor="ctr"/>
                </a:tc>
                <a:extLst>
                  <a:ext uri="{0D108BD9-81ED-4DB2-BD59-A6C34878D82A}">
                    <a16:rowId xmlns:a16="http://schemas.microsoft.com/office/drawing/2014/main" val="4222575618"/>
                  </a:ext>
                </a:extLst>
              </a:tr>
            </a:tbl>
          </a:graphicData>
        </a:graphic>
      </p:graphicFrame>
      <p:sp>
        <p:nvSpPr>
          <p:cNvPr id="4" name="Freccia a destra 3"/>
          <p:cNvSpPr/>
          <p:nvPr/>
        </p:nvSpPr>
        <p:spPr>
          <a:xfrm>
            <a:off x="2329281" y="1466260"/>
            <a:ext cx="236637" cy="295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6" name="Gruppo 45"/>
          <p:cNvGrpSpPr/>
          <p:nvPr/>
        </p:nvGrpSpPr>
        <p:grpSpPr>
          <a:xfrm>
            <a:off x="2534292" y="1110343"/>
            <a:ext cx="7561429" cy="5565407"/>
            <a:chOff x="2534292" y="1110343"/>
            <a:chExt cx="7561429" cy="5565407"/>
          </a:xfrm>
        </p:grpSpPr>
        <p:sp>
          <p:nvSpPr>
            <p:cNvPr id="5" name="Connettore 4"/>
            <p:cNvSpPr/>
            <p:nvPr/>
          </p:nvSpPr>
          <p:spPr>
            <a:xfrm>
              <a:off x="4699620" y="2177501"/>
              <a:ext cx="1994852" cy="96071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Obiettivi delle discipline</a:t>
              </a:r>
              <a:endParaRPr lang="it-IT" sz="1600" dirty="0">
                <a:ln w="0"/>
                <a:solidFill>
                  <a:schemeClr val="accent1"/>
                </a:solidFill>
              </a:endParaRPr>
            </a:p>
          </p:txBody>
        </p:sp>
        <p:sp>
          <p:nvSpPr>
            <p:cNvPr id="6" name="Connettore 5"/>
            <p:cNvSpPr/>
            <p:nvPr/>
          </p:nvSpPr>
          <p:spPr>
            <a:xfrm>
              <a:off x="4513221" y="1110343"/>
              <a:ext cx="2298626" cy="8000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effectLst>
                    <a:outerShdw blurRad="38100" dist="25400" dir="5400000" algn="ctr" rotWithShape="0">
                      <a:srgbClr val="6E747A">
                        <a:alpha val="43000"/>
                      </a:srgbClr>
                    </a:outerShdw>
                  </a:effectLst>
                </a:rPr>
                <a:t>Il contesto </a:t>
              </a:r>
              <a:r>
                <a:rPr lang="it-IT" sz="1600" dirty="0" smtClean="0">
                  <a:ln w="0"/>
                  <a:solidFill>
                    <a:schemeClr val="accent1"/>
                  </a:solidFill>
                </a:rPr>
                <a:t>classe</a:t>
              </a:r>
              <a:endParaRPr lang="it-IT" sz="1600" dirty="0">
                <a:ln w="0"/>
                <a:solidFill>
                  <a:schemeClr val="accent1"/>
                </a:solidFill>
              </a:endParaRPr>
            </a:p>
          </p:txBody>
        </p:sp>
        <p:sp>
          <p:nvSpPr>
            <p:cNvPr id="7" name="Connettore 6"/>
            <p:cNvSpPr/>
            <p:nvPr/>
          </p:nvSpPr>
          <p:spPr>
            <a:xfrm>
              <a:off x="2596496" y="2252431"/>
              <a:ext cx="2103124" cy="8000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Declinazione competenze</a:t>
              </a:r>
              <a:endParaRPr lang="it-IT" dirty="0">
                <a:ln w="0"/>
                <a:solidFill>
                  <a:schemeClr val="accent1"/>
                </a:solidFill>
              </a:endParaRPr>
            </a:p>
          </p:txBody>
        </p:sp>
        <p:sp>
          <p:nvSpPr>
            <p:cNvPr id="9" name="Connettore 8"/>
            <p:cNvSpPr/>
            <p:nvPr/>
          </p:nvSpPr>
          <p:spPr>
            <a:xfrm>
              <a:off x="2767517" y="1149594"/>
              <a:ext cx="1623322" cy="8000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effectLst>
                    <a:outerShdw blurRad="38100" dist="25400" dir="5400000" algn="ctr" rotWithShape="0">
                      <a:srgbClr val="6E747A">
                        <a:alpha val="43000"/>
                      </a:srgbClr>
                    </a:outerShdw>
                  </a:effectLst>
                </a:rPr>
                <a:t>Gli </a:t>
              </a:r>
              <a:r>
                <a:rPr lang="it-IT" sz="1600" dirty="0" smtClean="0">
                  <a:ln w="0"/>
                  <a:solidFill>
                    <a:schemeClr val="accent1"/>
                  </a:solidFill>
                </a:rPr>
                <a:t>alunni</a:t>
              </a:r>
              <a:endParaRPr lang="it-IT" sz="1600" dirty="0">
                <a:ln w="0"/>
                <a:solidFill>
                  <a:schemeClr val="accent1"/>
                </a:solidFill>
              </a:endParaRPr>
            </a:p>
          </p:txBody>
        </p:sp>
        <p:sp>
          <p:nvSpPr>
            <p:cNvPr id="10" name="Connettore 9"/>
            <p:cNvSpPr/>
            <p:nvPr/>
          </p:nvSpPr>
          <p:spPr>
            <a:xfrm>
              <a:off x="6811847" y="2128048"/>
              <a:ext cx="2851818" cy="105921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Tempi – spazi – metodologie materiali – </a:t>
              </a:r>
              <a:r>
                <a:rPr lang="it-IT" sz="1600" dirty="0" err="1" smtClean="0">
                  <a:ln w="0"/>
                  <a:solidFill>
                    <a:schemeClr val="accent1"/>
                  </a:solidFill>
                </a:rPr>
                <a:t>didat</a:t>
              </a:r>
              <a:r>
                <a:rPr lang="it-IT" sz="1600" dirty="0" smtClean="0">
                  <a:ln w="0"/>
                  <a:solidFill>
                    <a:schemeClr val="accent1"/>
                  </a:solidFill>
                </a:rPr>
                <a:t>. attiva</a:t>
              </a:r>
              <a:endParaRPr lang="it-IT" sz="1600" dirty="0">
                <a:ln w="0"/>
                <a:solidFill>
                  <a:schemeClr val="accent1"/>
                </a:solidFill>
              </a:endParaRPr>
            </a:p>
          </p:txBody>
        </p:sp>
        <p:sp>
          <p:nvSpPr>
            <p:cNvPr id="14" name="Connettore 13"/>
            <p:cNvSpPr/>
            <p:nvPr/>
          </p:nvSpPr>
          <p:spPr>
            <a:xfrm>
              <a:off x="2593718" y="4563678"/>
              <a:ext cx="2074800" cy="8000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Operatività degli alunni</a:t>
              </a:r>
              <a:endParaRPr lang="it-IT" sz="1600" dirty="0">
                <a:ln w="0"/>
                <a:solidFill>
                  <a:schemeClr val="accent1"/>
                </a:solidFill>
              </a:endParaRPr>
            </a:p>
          </p:txBody>
        </p:sp>
        <p:sp>
          <p:nvSpPr>
            <p:cNvPr id="15" name="Connettore 14"/>
            <p:cNvSpPr/>
            <p:nvPr/>
          </p:nvSpPr>
          <p:spPr>
            <a:xfrm>
              <a:off x="4342945" y="3374343"/>
              <a:ext cx="1883943" cy="8000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…clima interattivo</a:t>
              </a:r>
              <a:endParaRPr lang="it-IT" sz="1600" dirty="0">
                <a:ln w="0"/>
                <a:solidFill>
                  <a:schemeClr val="accent1"/>
                </a:solidFill>
              </a:endParaRPr>
            </a:p>
          </p:txBody>
        </p:sp>
        <p:sp>
          <p:nvSpPr>
            <p:cNvPr id="16" name="Connettore 15"/>
            <p:cNvSpPr/>
            <p:nvPr/>
          </p:nvSpPr>
          <p:spPr>
            <a:xfrm>
              <a:off x="2565394" y="3433240"/>
              <a:ext cx="1623322" cy="8000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Situazioni stimolo</a:t>
              </a:r>
              <a:endParaRPr lang="it-IT" sz="1600" dirty="0">
                <a:ln w="0"/>
                <a:solidFill>
                  <a:schemeClr val="accent1"/>
                </a:solidFill>
              </a:endParaRPr>
            </a:p>
          </p:txBody>
        </p:sp>
        <p:sp>
          <p:nvSpPr>
            <p:cNvPr id="17" name="Connettore 16"/>
            <p:cNvSpPr/>
            <p:nvPr/>
          </p:nvSpPr>
          <p:spPr>
            <a:xfrm>
              <a:off x="4765082" y="4546101"/>
              <a:ext cx="2450077" cy="88978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Indicare COSA – COME l’alunno deve fare</a:t>
              </a:r>
              <a:endParaRPr lang="it-IT" sz="1600" dirty="0">
                <a:ln w="0"/>
                <a:solidFill>
                  <a:schemeClr val="accent1"/>
                </a:solidFill>
              </a:endParaRPr>
            </a:p>
          </p:txBody>
        </p:sp>
        <p:sp>
          <p:nvSpPr>
            <p:cNvPr id="18" name="Connettore 17"/>
            <p:cNvSpPr/>
            <p:nvPr/>
          </p:nvSpPr>
          <p:spPr>
            <a:xfrm>
              <a:off x="7355005" y="4521757"/>
              <a:ext cx="2740716" cy="88124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n w="0"/>
                  <a:solidFill>
                    <a:schemeClr val="accent1"/>
                  </a:solidFill>
                </a:rPr>
                <a:t>Il docente è chiamato a facilitare il percorso</a:t>
              </a:r>
              <a:endParaRPr lang="it-IT" sz="1400" dirty="0">
                <a:ln w="0"/>
                <a:solidFill>
                  <a:schemeClr val="accent1"/>
                </a:solidFill>
              </a:endParaRPr>
            </a:p>
          </p:txBody>
        </p:sp>
        <p:sp>
          <p:nvSpPr>
            <p:cNvPr id="19" name="Connettore 18"/>
            <p:cNvSpPr/>
            <p:nvPr/>
          </p:nvSpPr>
          <p:spPr>
            <a:xfrm>
              <a:off x="2534292" y="5592171"/>
              <a:ext cx="5997259" cy="108357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n w="0"/>
                  <a:solidFill>
                    <a:schemeClr val="accent1"/>
                  </a:solidFill>
                </a:rPr>
                <a:t>Indicazioni per l’osservazione sistematica e la registrazione degli esiti: coinvolgimento – liv di apprendimento - partecipazione</a:t>
              </a:r>
              <a:endParaRPr lang="it-IT" sz="1600" dirty="0">
                <a:ln w="0"/>
                <a:solidFill>
                  <a:schemeClr val="accent1"/>
                </a:solidFill>
              </a:endParaRPr>
            </a:p>
          </p:txBody>
        </p:sp>
      </p:grpSp>
      <p:sp>
        <p:nvSpPr>
          <p:cNvPr id="20" name="Freccia a destra 19"/>
          <p:cNvSpPr/>
          <p:nvPr/>
        </p:nvSpPr>
        <p:spPr>
          <a:xfrm>
            <a:off x="2235713" y="2535330"/>
            <a:ext cx="236637" cy="295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p:cNvSpPr/>
          <p:nvPr/>
        </p:nvSpPr>
        <p:spPr>
          <a:xfrm>
            <a:off x="2220162" y="3709151"/>
            <a:ext cx="236637" cy="295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destra 21"/>
          <p:cNvSpPr/>
          <p:nvPr/>
        </p:nvSpPr>
        <p:spPr>
          <a:xfrm>
            <a:off x="2198521" y="4889422"/>
            <a:ext cx="236637" cy="295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2235713" y="5876169"/>
            <a:ext cx="236637" cy="295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5351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55268" y="1026568"/>
            <a:ext cx="5210081" cy="3416320"/>
          </a:xfrm>
          <a:prstGeom prst="rect">
            <a:avLst/>
          </a:prstGeom>
          <a:noFill/>
        </p:spPr>
        <p:txBody>
          <a:bodyPr wrap="none" lIns="91440" tIns="45720" rIns="91440" bIns="45720">
            <a:spAutoFit/>
          </a:bodyPr>
          <a:lstStyle/>
          <a:p>
            <a:pPr algn="ctr"/>
            <a:r>
              <a:rPr lang="it-IT" sz="5400" b="1" cap="none" spc="0" dirty="0" smtClean="0">
                <a:ln w="22225">
                  <a:solidFill>
                    <a:schemeClr val="accent2"/>
                  </a:solidFill>
                  <a:prstDash val="solid"/>
                </a:ln>
                <a:solidFill>
                  <a:schemeClr val="accent2">
                    <a:lumMod val="40000"/>
                    <a:lumOff val="60000"/>
                  </a:schemeClr>
                </a:solidFill>
                <a:effectLst/>
              </a:rPr>
              <a:t>Esempio </a:t>
            </a:r>
          </a:p>
          <a:p>
            <a:pPr algn="ctr"/>
            <a:r>
              <a:rPr lang="it-IT" sz="5400" b="1" cap="none" spc="0" dirty="0" smtClean="0">
                <a:ln w="22225">
                  <a:solidFill>
                    <a:schemeClr val="accent2"/>
                  </a:solidFill>
                  <a:prstDash val="solid"/>
                </a:ln>
                <a:solidFill>
                  <a:schemeClr val="accent2">
                    <a:lumMod val="40000"/>
                    <a:lumOff val="60000"/>
                  </a:schemeClr>
                </a:solidFill>
                <a:effectLst/>
              </a:rPr>
              <a:t>di </a:t>
            </a:r>
          </a:p>
          <a:p>
            <a:pPr algn="ctr"/>
            <a:r>
              <a:rPr lang="it-IT" sz="5400" b="1" cap="none" spc="0" dirty="0" smtClean="0">
                <a:ln w="22225">
                  <a:solidFill>
                    <a:schemeClr val="accent2"/>
                  </a:solidFill>
                  <a:prstDash val="solid"/>
                </a:ln>
                <a:solidFill>
                  <a:schemeClr val="accent2">
                    <a:lumMod val="40000"/>
                    <a:lumOff val="60000"/>
                  </a:schemeClr>
                </a:solidFill>
                <a:effectLst/>
              </a:rPr>
              <a:t>Unità </a:t>
            </a:r>
          </a:p>
          <a:p>
            <a:pPr algn="ctr"/>
            <a:r>
              <a:rPr lang="it-IT" sz="5400" b="1" dirty="0" smtClean="0">
                <a:ln w="22225">
                  <a:solidFill>
                    <a:schemeClr val="accent2"/>
                  </a:solidFill>
                  <a:prstDash val="solid"/>
                </a:ln>
                <a:solidFill>
                  <a:schemeClr val="accent2">
                    <a:lumMod val="40000"/>
                    <a:lumOff val="60000"/>
                  </a:schemeClr>
                </a:solidFill>
              </a:rPr>
              <a:t>Apprendimento</a:t>
            </a:r>
            <a:endParaRPr lang="it-IT"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8362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28685" y="414732"/>
            <a:ext cx="8154107" cy="5692633"/>
          </a:xfrm>
          <a:prstGeom prst="rect">
            <a:avLst/>
          </a:prstGeom>
        </p:spPr>
      </p:pic>
    </p:spTree>
    <p:extLst>
      <p:ext uri="{BB962C8B-B14F-4D97-AF65-F5344CB8AC3E}">
        <p14:creationId xmlns:p14="http://schemas.microsoft.com/office/powerpoint/2010/main" val="2344050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42864" y="429381"/>
            <a:ext cx="8583887" cy="5364930"/>
          </a:xfrm>
          <a:prstGeom prst="rect">
            <a:avLst/>
          </a:prstGeom>
        </p:spPr>
      </p:pic>
    </p:spTree>
    <p:extLst>
      <p:ext uri="{BB962C8B-B14F-4D97-AF65-F5344CB8AC3E}">
        <p14:creationId xmlns:p14="http://schemas.microsoft.com/office/powerpoint/2010/main" val="526701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3727" y="1099074"/>
            <a:ext cx="8490382" cy="3377681"/>
          </a:xfrm>
          <a:prstGeom prst="rect">
            <a:avLst/>
          </a:prstGeom>
        </p:spPr>
      </p:pic>
      <p:sp>
        <p:nvSpPr>
          <p:cNvPr id="3" name="Rettangolo 2"/>
          <p:cNvSpPr/>
          <p:nvPr/>
        </p:nvSpPr>
        <p:spPr>
          <a:xfrm>
            <a:off x="1760375" y="5774390"/>
            <a:ext cx="7374294" cy="369332"/>
          </a:xfrm>
          <a:prstGeom prst="rect">
            <a:avLst/>
          </a:prstGeom>
        </p:spPr>
        <p:txBody>
          <a:bodyPr wrap="square">
            <a:spAutoFit/>
          </a:bodyPr>
          <a:lstStyle/>
          <a:p>
            <a:r>
              <a:rPr lang="it-IT" dirty="0">
                <a:hlinkClick r:id="rId3"/>
              </a:rPr>
              <a:t>https://</a:t>
            </a:r>
            <a:r>
              <a:rPr lang="it-IT" dirty="0" smtClean="0">
                <a:hlinkClick r:id="rId3"/>
              </a:rPr>
              <a:t>miur.gov.it/concorsi-insegnanti-religione-cattolica</a:t>
            </a:r>
            <a:r>
              <a:rPr lang="it-IT" dirty="0" smtClean="0"/>
              <a:t> </a:t>
            </a:r>
            <a:endParaRPr lang="it-IT" dirty="0"/>
          </a:p>
        </p:txBody>
      </p:sp>
      <p:sp>
        <p:nvSpPr>
          <p:cNvPr id="4" name="Freccia in giù 3"/>
          <p:cNvSpPr/>
          <p:nvPr/>
        </p:nvSpPr>
        <p:spPr>
          <a:xfrm rot="2611345">
            <a:off x="6293600" y="2625876"/>
            <a:ext cx="162304" cy="311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diritto 4"/>
          <p:cNvCxnSpPr/>
          <p:nvPr/>
        </p:nvCxnSpPr>
        <p:spPr>
          <a:xfrm>
            <a:off x="5447522" y="3135240"/>
            <a:ext cx="1522445" cy="1391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634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19878" y="402002"/>
            <a:ext cx="8760078" cy="5809226"/>
          </a:xfrm>
          <a:prstGeom prst="rect">
            <a:avLst/>
          </a:prstGeom>
        </p:spPr>
      </p:pic>
    </p:spTree>
    <p:extLst>
      <p:ext uri="{BB962C8B-B14F-4D97-AF65-F5344CB8AC3E}">
        <p14:creationId xmlns:p14="http://schemas.microsoft.com/office/powerpoint/2010/main" val="3008668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98153" y="0"/>
            <a:ext cx="8569583" cy="5522620"/>
          </a:xfrm>
          <a:prstGeom prst="rect">
            <a:avLst/>
          </a:prstGeom>
        </p:spPr>
      </p:pic>
    </p:spTree>
    <p:extLst>
      <p:ext uri="{BB962C8B-B14F-4D97-AF65-F5344CB8AC3E}">
        <p14:creationId xmlns:p14="http://schemas.microsoft.com/office/powerpoint/2010/main" val="985927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41176" y="355665"/>
            <a:ext cx="8673073" cy="5504224"/>
          </a:xfrm>
          <a:prstGeom prst="rect">
            <a:avLst/>
          </a:prstGeom>
        </p:spPr>
      </p:pic>
    </p:spTree>
    <p:extLst>
      <p:ext uri="{BB962C8B-B14F-4D97-AF65-F5344CB8AC3E}">
        <p14:creationId xmlns:p14="http://schemas.microsoft.com/office/powerpoint/2010/main" val="1908041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63894" y="583066"/>
            <a:ext cx="8627498" cy="5285084"/>
          </a:xfrm>
          <a:prstGeom prst="rect">
            <a:avLst/>
          </a:prstGeom>
        </p:spPr>
      </p:pic>
    </p:spTree>
    <p:extLst>
      <p:ext uri="{BB962C8B-B14F-4D97-AF65-F5344CB8AC3E}">
        <p14:creationId xmlns:p14="http://schemas.microsoft.com/office/powerpoint/2010/main" val="1292304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73224" y="196143"/>
            <a:ext cx="7931021" cy="646331"/>
          </a:xfrm>
          <a:prstGeom prst="rect">
            <a:avLst/>
          </a:prstGeom>
          <a:noFill/>
        </p:spPr>
        <p:txBody>
          <a:bodyPr wrap="square" lIns="91440" tIns="45720" rIns="91440" bIns="45720">
            <a:spAutoFit/>
          </a:bodyPr>
          <a:lstStyle/>
          <a:p>
            <a:pPr algn="ctr"/>
            <a:r>
              <a:rPr lang="it-IT"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Modelli didattici e metodologie</a:t>
            </a:r>
            <a:endParaRPr lang="it-IT"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ttangolo 5"/>
          <p:cNvSpPr/>
          <p:nvPr/>
        </p:nvSpPr>
        <p:spPr>
          <a:xfrm>
            <a:off x="457201" y="1119473"/>
            <a:ext cx="8500188" cy="5016758"/>
          </a:xfrm>
          <a:prstGeom prst="rect">
            <a:avLst/>
          </a:prstGeom>
        </p:spPr>
        <p:txBody>
          <a:bodyPr wrap="square">
            <a:spAutoFit/>
          </a:bodyPr>
          <a:lstStyle/>
          <a:p>
            <a:pPr algn="just"/>
            <a:r>
              <a:rPr lang="it-IT" sz="1600" dirty="0">
                <a:solidFill>
                  <a:schemeClr val="accent5">
                    <a:lumMod val="75000"/>
                  </a:schemeClr>
                </a:solidFill>
              </a:rPr>
              <a:t>L'Autonomia didattica </a:t>
            </a:r>
            <a:r>
              <a:rPr lang="it-IT" sz="1600" dirty="0" smtClean="0">
                <a:solidFill>
                  <a:schemeClr val="accent5">
                    <a:lumMod val="75000"/>
                  </a:schemeClr>
                </a:solidFill>
              </a:rPr>
              <a:t> </a:t>
            </a:r>
            <a:r>
              <a:rPr lang="it-IT" sz="1600" dirty="0">
                <a:solidFill>
                  <a:schemeClr val="accent5">
                    <a:lumMod val="75000"/>
                  </a:schemeClr>
                </a:solidFill>
              </a:rPr>
              <a:t>si sostanzia nella scelta libera e programmata di metodologie, strumenti, organizzazione e tempi di </a:t>
            </a:r>
            <a:r>
              <a:rPr lang="it-IT" sz="1600" dirty="0" smtClean="0">
                <a:solidFill>
                  <a:schemeClr val="accent5">
                    <a:lumMod val="75000"/>
                  </a:schemeClr>
                </a:solidFill>
              </a:rPr>
              <a:t>insegnamento</a:t>
            </a:r>
            <a:r>
              <a:rPr lang="it-IT" sz="1600" dirty="0">
                <a:solidFill>
                  <a:schemeClr val="accent5">
                    <a:lumMod val="75000"/>
                  </a:schemeClr>
                </a:solidFill>
              </a:rPr>
              <a:t>, da adottare nel rispetto della possibile pluralità di opzioni metodologiche, e in ogni iniziativa </a:t>
            </a:r>
            <a:r>
              <a:rPr lang="it-IT" sz="1600" dirty="0" smtClean="0">
                <a:solidFill>
                  <a:schemeClr val="accent5">
                    <a:lumMod val="75000"/>
                  </a:schemeClr>
                </a:solidFill>
              </a:rPr>
              <a:t>che </a:t>
            </a:r>
            <a:r>
              <a:rPr lang="it-IT" sz="1600" dirty="0">
                <a:solidFill>
                  <a:schemeClr val="accent5">
                    <a:lumMod val="75000"/>
                  </a:schemeClr>
                </a:solidFill>
              </a:rPr>
              <a:t>sia espressione di libertà progettuale, compresa l'eventuale offerta di insegnamenti opzionali, facoltativi o </a:t>
            </a:r>
            <a:r>
              <a:rPr lang="it-IT" sz="1600" dirty="0" smtClean="0">
                <a:solidFill>
                  <a:schemeClr val="accent5">
                    <a:lumMod val="75000"/>
                  </a:schemeClr>
                </a:solidFill>
              </a:rPr>
              <a:t>aggiuntivi </a:t>
            </a:r>
            <a:r>
              <a:rPr lang="it-IT" sz="1600" dirty="0">
                <a:solidFill>
                  <a:schemeClr val="accent5">
                    <a:lumMod val="75000"/>
                  </a:schemeClr>
                </a:solidFill>
              </a:rPr>
              <a:t>e nel rispetto delle esigenze formative degli studenti. </a:t>
            </a:r>
            <a:r>
              <a:rPr lang="it-IT" sz="1600" dirty="0" smtClean="0">
                <a:solidFill>
                  <a:schemeClr val="accent5">
                    <a:lumMod val="75000"/>
                  </a:schemeClr>
                </a:solidFill>
              </a:rPr>
              <a:t>(Regolamento dell’autonomia DPR </a:t>
            </a:r>
            <a:r>
              <a:rPr lang="it-IT" sz="1600" dirty="0">
                <a:solidFill>
                  <a:schemeClr val="accent5">
                    <a:lumMod val="75000"/>
                  </a:schemeClr>
                </a:solidFill>
              </a:rPr>
              <a:t>275/1999 </a:t>
            </a:r>
            <a:r>
              <a:rPr lang="it-IT" sz="1600" dirty="0" smtClean="0">
                <a:solidFill>
                  <a:schemeClr val="accent5">
                    <a:lumMod val="75000"/>
                  </a:schemeClr>
                </a:solidFill>
              </a:rPr>
              <a:t>)</a:t>
            </a:r>
          </a:p>
          <a:p>
            <a:pPr algn="just"/>
            <a:endParaRPr lang="it-IT" sz="1600" b="0" i="0" dirty="0">
              <a:solidFill>
                <a:schemeClr val="accent5">
                  <a:lumMod val="75000"/>
                </a:schemeClr>
              </a:solidFill>
              <a:effectLst/>
            </a:endParaRPr>
          </a:p>
          <a:p>
            <a:pPr algn="just"/>
            <a:endParaRPr lang="it-IT" sz="1600" dirty="0" smtClean="0">
              <a:solidFill>
                <a:schemeClr val="accent5">
                  <a:lumMod val="75000"/>
                </a:schemeClr>
              </a:solidFill>
            </a:endParaRPr>
          </a:p>
          <a:p>
            <a:pPr algn="just"/>
            <a:r>
              <a:rPr lang="it-IT" sz="1600" b="0" i="0" dirty="0" smtClean="0">
                <a:solidFill>
                  <a:schemeClr val="accent5">
                    <a:lumMod val="75000"/>
                  </a:schemeClr>
                </a:solidFill>
                <a:effectLst/>
              </a:rPr>
              <a:t>Al di là delle scelte, i fattori che caratterizzano l’azione educativa intenzionale e sistematica sono:</a:t>
            </a:r>
          </a:p>
          <a:p>
            <a:pPr marL="342900" indent="-342900" algn="just">
              <a:buFont typeface="Arial" panose="020B0604020202020204" pitchFamily="34" charset="0"/>
              <a:buChar char="•"/>
            </a:pPr>
            <a:r>
              <a:rPr lang="it-IT" sz="1600" b="1" dirty="0" smtClean="0">
                <a:solidFill>
                  <a:schemeClr val="accent5">
                    <a:lumMod val="75000"/>
                  </a:schemeClr>
                </a:solidFill>
              </a:rPr>
              <a:t>La programmazione </a:t>
            </a:r>
            <a:r>
              <a:rPr lang="it-IT" sz="1600" dirty="0" smtClean="0">
                <a:solidFill>
                  <a:schemeClr val="accent5">
                    <a:lumMod val="75000"/>
                  </a:schemeClr>
                </a:solidFill>
              </a:rPr>
              <a:t>considerata come procedura intenzionale e sistematica</a:t>
            </a:r>
          </a:p>
          <a:p>
            <a:pPr marL="342900" indent="-342900" algn="just">
              <a:buFont typeface="Arial" panose="020B0604020202020204" pitchFamily="34" charset="0"/>
              <a:buChar char="•"/>
            </a:pPr>
            <a:r>
              <a:rPr lang="it-IT" sz="1600" b="1" i="0" dirty="0" smtClean="0">
                <a:solidFill>
                  <a:schemeClr val="accent5">
                    <a:lumMod val="75000"/>
                  </a:schemeClr>
                </a:solidFill>
                <a:effectLst/>
              </a:rPr>
              <a:t>Il gruppo classe</a:t>
            </a:r>
            <a:r>
              <a:rPr lang="it-IT" sz="1600" b="0" i="0" dirty="0" smtClean="0">
                <a:solidFill>
                  <a:schemeClr val="accent5">
                    <a:lumMod val="75000"/>
                  </a:schemeClr>
                </a:solidFill>
                <a:effectLst/>
              </a:rPr>
              <a:t>, ovvero il contesto in cui si attua il processo educativo-formativo</a:t>
            </a:r>
          </a:p>
          <a:p>
            <a:pPr marL="342900" indent="-342900" algn="just">
              <a:buFont typeface="Arial" panose="020B0604020202020204" pitchFamily="34" charset="0"/>
              <a:buChar char="•"/>
            </a:pPr>
            <a:r>
              <a:rPr lang="it-IT" sz="1600" b="1" dirty="0" smtClean="0">
                <a:solidFill>
                  <a:schemeClr val="accent5">
                    <a:lumMod val="75000"/>
                  </a:schemeClr>
                </a:solidFill>
              </a:rPr>
              <a:t>L’ambiente di apprendimento</a:t>
            </a:r>
          </a:p>
          <a:p>
            <a:pPr marL="342900" indent="-342900" algn="just">
              <a:buFont typeface="Arial" panose="020B0604020202020204" pitchFamily="34" charset="0"/>
              <a:buChar char="•"/>
            </a:pPr>
            <a:r>
              <a:rPr lang="it-IT" sz="1600" b="1" i="0" dirty="0" smtClean="0">
                <a:solidFill>
                  <a:schemeClr val="accent5">
                    <a:lumMod val="75000"/>
                  </a:schemeClr>
                </a:solidFill>
                <a:effectLst/>
              </a:rPr>
              <a:t>La verifica/valutazione dei processi</a:t>
            </a:r>
          </a:p>
          <a:p>
            <a:pPr marL="342900" indent="-342900" algn="just">
              <a:buFont typeface="Arial" panose="020B0604020202020204" pitchFamily="34" charset="0"/>
              <a:buChar char="•"/>
            </a:pPr>
            <a:endParaRPr lang="it-IT" sz="1600" b="1" dirty="0">
              <a:solidFill>
                <a:schemeClr val="accent5">
                  <a:lumMod val="75000"/>
                </a:schemeClr>
              </a:solidFill>
            </a:endParaRPr>
          </a:p>
          <a:p>
            <a:pPr algn="just"/>
            <a:r>
              <a:rPr lang="it-IT" sz="1600" i="0" dirty="0" smtClean="0">
                <a:solidFill>
                  <a:schemeClr val="accent5">
                    <a:lumMod val="75000"/>
                  </a:schemeClr>
                </a:solidFill>
                <a:effectLst/>
              </a:rPr>
              <a:t>Inoltre </a:t>
            </a:r>
            <a:r>
              <a:rPr lang="it-IT" sz="1600" b="1" i="0" dirty="0" smtClean="0">
                <a:solidFill>
                  <a:schemeClr val="accent5">
                    <a:lumMod val="75000"/>
                  </a:schemeClr>
                </a:solidFill>
                <a:effectLst/>
              </a:rPr>
              <a:t>l’azione didattica </a:t>
            </a:r>
            <a:r>
              <a:rPr lang="it-IT" sz="1600" i="0" dirty="0" smtClean="0">
                <a:solidFill>
                  <a:schemeClr val="accent5">
                    <a:lumMod val="75000"/>
                  </a:schemeClr>
                </a:solidFill>
                <a:effectLst/>
              </a:rPr>
              <a:t>deve essere </a:t>
            </a:r>
            <a:r>
              <a:rPr lang="it-IT" sz="1600" b="1" i="0" dirty="0" smtClean="0">
                <a:solidFill>
                  <a:schemeClr val="accent5">
                    <a:lumMod val="75000"/>
                  </a:schemeClr>
                </a:solidFill>
                <a:effectLst/>
              </a:rPr>
              <a:t>di qualità </a:t>
            </a:r>
            <a:r>
              <a:rPr lang="it-IT" sz="1600" i="0" dirty="0" smtClean="0">
                <a:solidFill>
                  <a:schemeClr val="accent5">
                    <a:lumMod val="75000"/>
                  </a:schemeClr>
                </a:solidFill>
                <a:effectLst/>
              </a:rPr>
              <a:t>ossia oltre a valorizzare le risorse interne, dovrebbe mettere in atto azioni di coinvolgimento con le agenzie del territorio, motivare l’allievo all’apprendimento non dimenticando di considerare le diverse intelligenze, i vissuti emotivi-affettivi, la qualità dell’integrazione nel contesto ecologico dell’apprendimento.</a:t>
            </a:r>
            <a:endParaRPr lang="it-IT" sz="1600" b="1" i="0" dirty="0">
              <a:solidFill>
                <a:schemeClr val="accent5">
                  <a:lumMod val="75000"/>
                </a:schemeClr>
              </a:solidFill>
              <a:effectLst/>
            </a:endParaRPr>
          </a:p>
        </p:txBody>
      </p:sp>
    </p:spTree>
    <p:extLst>
      <p:ext uri="{BB962C8B-B14F-4D97-AF65-F5344CB8AC3E}">
        <p14:creationId xmlns:p14="http://schemas.microsoft.com/office/powerpoint/2010/main" val="2969369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3444" y="136181"/>
            <a:ext cx="6513322" cy="646331"/>
          </a:xfrm>
          <a:prstGeom prst="rect">
            <a:avLst/>
          </a:prstGeom>
          <a:noFill/>
        </p:spPr>
        <p:txBody>
          <a:bodyPr wrap="none" lIns="91440" tIns="45720" rIns="91440" bIns="45720">
            <a:spAutoFit/>
          </a:bodyPr>
          <a:lstStyle/>
          <a:p>
            <a:pPr algn="ctr"/>
            <a:r>
              <a:rPr lang="it-IT"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gestione del gruppo classe</a:t>
            </a:r>
            <a:endParaRPr lang="it-IT"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Esplosione 2 4"/>
          <p:cNvSpPr/>
          <p:nvPr/>
        </p:nvSpPr>
        <p:spPr>
          <a:xfrm>
            <a:off x="233267" y="1212980"/>
            <a:ext cx="2500604" cy="15768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classe</a:t>
            </a:r>
            <a:endParaRPr lang="it-IT" dirty="0"/>
          </a:p>
        </p:txBody>
      </p:sp>
      <p:sp>
        <p:nvSpPr>
          <p:cNvPr id="6" name="Pergamena 2 5"/>
          <p:cNvSpPr/>
          <p:nvPr/>
        </p:nvSpPr>
        <p:spPr>
          <a:xfrm>
            <a:off x="883444" y="3856654"/>
            <a:ext cx="3455292" cy="1340498"/>
          </a:xfrm>
          <a:prstGeom prst="horizontalScroll">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ln w="0"/>
              <a:solidFill>
                <a:schemeClr val="tx1"/>
              </a:solidFill>
            </a:endParaRPr>
          </a:p>
          <a:p>
            <a:r>
              <a:rPr lang="it-IT" sz="1600" b="1" dirty="0" smtClean="0">
                <a:ln w="0"/>
                <a:solidFill>
                  <a:schemeClr val="accent5">
                    <a:lumMod val="75000"/>
                  </a:schemeClr>
                </a:solidFill>
              </a:rPr>
              <a:t>Struttura interna:</a:t>
            </a:r>
          </a:p>
          <a:p>
            <a:r>
              <a:rPr lang="it-IT" sz="1600" dirty="0" smtClean="0">
                <a:ln w="0"/>
                <a:solidFill>
                  <a:schemeClr val="accent5">
                    <a:lumMod val="75000"/>
                  </a:schemeClr>
                </a:solidFill>
              </a:rPr>
              <a:t>Centrata sulle relazioni. </a:t>
            </a:r>
            <a:endParaRPr lang="it-IT" sz="1600" dirty="0">
              <a:ln w="0"/>
              <a:solidFill>
                <a:schemeClr val="accent5">
                  <a:lumMod val="75000"/>
                </a:schemeClr>
              </a:solidFill>
            </a:endParaRPr>
          </a:p>
        </p:txBody>
      </p:sp>
      <p:sp>
        <p:nvSpPr>
          <p:cNvPr id="7" name="Pergamena 2 6"/>
          <p:cNvSpPr/>
          <p:nvPr/>
        </p:nvSpPr>
        <p:spPr>
          <a:xfrm>
            <a:off x="3145978" y="1212980"/>
            <a:ext cx="5895385" cy="2410407"/>
          </a:xfrm>
          <a:prstGeom prst="horizontalScroll">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ln w="0"/>
              <a:solidFill>
                <a:schemeClr val="tx1"/>
              </a:solidFill>
            </a:endParaRPr>
          </a:p>
          <a:p>
            <a:r>
              <a:rPr lang="it-IT" sz="1600" b="1" dirty="0" smtClean="0">
                <a:ln w="0"/>
                <a:solidFill>
                  <a:schemeClr val="accent5">
                    <a:lumMod val="75000"/>
                  </a:schemeClr>
                </a:solidFill>
              </a:rPr>
              <a:t>Struttura esterna:</a:t>
            </a:r>
          </a:p>
          <a:p>
            <a:r>
              <a:rPr lang="it-IT" sz="1600" dirty="0" smtClean="0">
                <a:ln w="0"/>
                <a:solidFill>
                  <a:schemeClr val="accent5">
                    <a:lumMod val="75000"/>
                  </a:schemeClr>
                </a:solidFill>
              </a:rPr>
              <a:t>Formata sul compito. E’ la funzione istituzionale. Gli alunni fanno parte di un contesto scuola che ha delle regole e norme in vista di un raggiungimento di performance significative di apprendimento. E’ essenziale definire quest’area.</a:t>
            </a:r>
            <a:endParaRPr lang="it-IT" sz="1600" dirty="0">
              <a:ln w="0"/>
              <a:solidFill>
                <a:schemeClr val="accent5">
                  <a:lumMod val="75000"/>
                </a:schemeClr>
              </a:solidFill>
            </a:endParaRPr>
          </a:p>
        </p:txBody>
      </p:sp>
    </p:spTree>
    <p:extLst>
      <p:ext uri="{BB962C8B-B14F-4D97-AF65-F5344CB8AC3E}">
        <p14:creationId xmlns:p14="http://schemas.microsoft.com/office/powerpoint/2010/main" val="4265830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losione 2 2"/>
          <p:cNvSpPr/>
          <p:nvPr/>
        </p:nvSpPr>
        <p:spPr>
          <a:xfrm>
            <a:off x="0" y="279919"/>
            <a:ext cx="2500604" cy="15768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docente</a:t>
            </a:r>
            <a:endParaRPr lang="it-IT" dirty="0"/>
          </a:p>
        </p:txBody>
      </p:sp>
      <p:sp>
        <p:nvSpPr>
          <p:cNvPr id="4" name="Pergamena 2 3"/>
          <p:cNvSpPr/>
          <p:nvPr/>
        </p:nvSpPr>
        <p:spPr>
          <a:xfrm>
            <a:off x="2341984" y="177281"/>
            <a:ext cx="6811347" cy="6456784"/>
          </a:xfrm>
          <a:prstGeom prst="horizontalScroll">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dirty="0" smtClean="0">
                <a:ln w="0"/>
                <a:solidFill>
                  <a:schemeClr val="accent5">
                    <a:lumMod val="75000"/>
                  </a:schemeClr>
                </a:solidFill>
              </a:rPr>
              <a:t>Facilitatore  di relazioni: </a:t>
            </a:r>
          </a:p>
          <a:p>
            <a:pPr marL="285750" indent="-285750">
              <a:buFont typeface="Arial" panose="020B0604020202020204" pitchFamily="34" charset="0"/>
              <a:buChar char="•"/>
            </a:pPr>
            <a:r>
              <a:rPr lang="it-IT" sz="1600" dirty="0" smtClean="0">
                <a:ln w="0"/>
                <a:solidFill>
                  <a:schemeClr val="accent5">
                    <a:lumMod val="75000"/>
                  </a:schemeClr>
                </a:solidFill>
              </a:rPr>
              <a:t>Conoscere le dinamiche ( comunicazione – leadership, gestione dei conflitti- ruoli formali ed informali)</a:t>
            </a:r>
          </a:p>
          <a:p>
            <a:pPr marL="285750" indent="-285750">
              <a:buFont typeface="Arial" panose="020B0604020202020204" pitchFamily="34" charset="0"/>
              <a:buChar char="•"/>
            </a:pPr>
            <a:r>
              <a:rPr lang="it-IT" sz="1600" dirty="0" smtClean="0">
                <a:ln w="0"/>
                <a:solidFill>
                  <a:schemeClr val="accent5">
                    <a:lumMod val="75000"/>
                  </a:schemeClr>
                </a:solidFill>
              </a:rPr>
              <a:t>Facilitare la comunicazione tra  gli studenti</a:t>
            </a:r>
          </a:p>
          <a:p>
            <a:pPr marL="285750" indent="-285750">
              <a:buFont typeface="Arial" panose="020B0604020202020204" pitchFamily="34" charset="0"/>
              <a:buChar char="•"/>
            </a:pPr>
            <a:r>
              <a:rPr lang="it-IT" sz="1600" dirty="0" smtClean="0">
                <a:ln w="0"/>
                <a:solidFill>
                  <a:schemeClr val="accent5">
                    <a:lumMod val="75000"/>
                  </a:schemeClr>
                </a:solidFill>
              </a:rPr>
              <a:t>Prediligere una didattica di tipo attivo, favorendo l’ascolto dei lavori dei gruppi, seguiti da momenti di condivisione  e confronto verbale dei propri vissuti</a:t>
            </a:r>
          </a:p>
          <a:p>
            <a:r>
              <a:rPr lang="it-IT" sz="1600" b="1" dirty="0" smtClean="0">
                <a:ln w="0"/>
                <a:solidFill>
                  <a:schemeClr val="accent5">
                    <a:lumMod val="75000"/>
                  </a:schemeClr>
                </a:solidFill>
              </a:rPr>
              <a:t>Stile: </a:t>
            </a:r>
          </a:p>
          <a:p>
            <a:pPr marL="285750" indent="-285750">
              <a:buFont typeface="Arial" panose="020B0604020202020204" pitchFamily="34" charset="0"/>
              <a:buChar char="•"/>
            </a:pPr>
            <a:r>
              <a:rPr lang="it-IT" sz="1600" dirty="0" smtClean="0">
                <a:ln w="0"/>
                <a:solidFill>
                  <a:schemeClr val="accent5">
                    <a:lumMod val="75000"/>
                  </a:schemeClr>
                </a:solidFill>
              </a:rPr>
              <a:t>Comunicazione efficace</a:t>
            </a:r>
          </a:p>
          <a:p>
            <a:pPr marL="285750" indent="-285750">
              <a:buFont typeface="Arial" panose="020B0604020202020204" pitchFamily="34" charset="0"/>
              <a:buChar char="•"/>
            </a:pPr>
            <a:r>
              <a:rPr lang="it-IT" sz="1600" dirty="0" smtClean="0">
                <a:ln w="0"/>
                <a:solidFill>
                  <a:schemeClr val="accent5">
                    <a:lumMod val="75000"/>
                  </a:schemeClr>
                </a:solidFill>
              </a:rPr>
              <a:t>Autocontrollo personale</a:t>
            </a:r>
          </a:p>
          <a:p>
            <a:r>
              <a:rPr lang="it-IT" sz="1600" b="1" dirty="0" smtClean="0">
                <a:ln w="0"/>
                <a:solidFill>
                  <a:schemeClr val="accent5">
                    <a:lumMod val="75000"/>
                  </a:schemeClr>
                </a:solidFill>
              </a:rPr>
              <a:t>Metodo</a:t>
            </a:r>
          </a:p>
          <a:p>
            <a:pPr marL="285750" indent="-285750">
              <a:buFont typeface="Arial" panose="020B0604020202020204" pitchFamily="34" charset="0"/>
              <a:buChar char="•"/>
            </a:pPr>
            <a:r>
              <a:rPr lang="it-IT" sz="1600" dirty="0">
                <a:ln w="0"/>
                <a:solidFill>
                  <a:schemeClr val="accent5">
                    <a:lumMod val="75000"/>
                  </a:schemeClr>
                </a:solidFill>
              </a:rPr>
              <a:t>Il gruppo classe è un laboratorio creativo in cui costantemente gli alunni sono  in situazione di tensione formativa e necessitano di una didattica ancorata sulle basi emotive e relazionali dei </a:t>
            </a:r>
            <a:r>
              <a:rPr lang="it-IT" sz="1600" dirty="0" smtClean="0">
                <a:ln w="0"/>
                <a:solidFill>
                  <a:schemeClr val="accent5">
                    <a:lumMod val="75000"/>
                  </a:schemeClr>
                </a:solidFill>
              </a:rPr>
              <a:t>componenti</a:t>
            </a:r>
          </a:p>
          <a:p>
            <a:pPr marL="285750" indent="-285750">
              <a:buFont typeface="Arial" panose="020B0604020202020204" pitchFamily="34" charset="0"/>
              <a:buChar char="•"/>
            </a:pPr>
            <a:r>
              <a:rPr lang="it-IT" sz="1600" dirty="0" smtClean="0">
                <a:ln w="0"/>
                <a:solidFill>
                  <a:schemeClr val="accent5">
                    <a:lumMod val="75000"/>
                  </a:schemeClr>
                </a:solidFill>
              </a:rPr>
              <a:t>Utilizzare gli spunti problematici, le difficoltà, le inquietudini come momenti di lavoro che il gruppo si assume</a:t>
            </a:r>
          </a:p>
          <a:p>
            <a:pPr marL="285750" indent="-285750">
              <a:buFont typeface="Arial" panose="020B0604020202020204" pitchFamily="34" charset="0"/>
              <a:buChar char="•"/>
            </a:pPr>
            <a:r>
              <a:rPr lang="it-IT" sz="1600" dirty="0" smtClean="0">
                <a:ln w="0"/>
                <a:solidFill>
                  <a:schemeClr val="accent5">
                    <a:lumMod val="75000"/>
                  </a:schemeClr>
                </a:solidFill>
              </a:rPr>
              <a:t>Dedicare cura alla promozione dei legami cooperativi</a:t>
            </a:r>
          </a:p>
        </p:txBody>
      </p:sp>
    </p:spTree>
    <p:extLst>
      <p:ext uri="{BB962C8B-B14F-4D97-AF65-F5344CB8AC3E}">
        <p14:creationId xmlns:p14="http://schemas.microsoft.com/office/powerpoint/2010/main" val="3702609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11684" y="914400"/>
            <a:ext cx="9023896" cy="4665306"/>
          </a:xfrm>
          <a:prstGeom prst="rect">
            <a:avLst/>
          </a:prstGeom>
        </p:spPr>
      </p:pic>
    </p:spTree>
    <p:extLst>
      <p:ext uri="{BB962C8B-B14F-4D97-AF65-F5344CB8AC3E}">
        <p14:creationId xmlns:p14="http://schemas.microsoft.com/office/powerpoint/2010/main" val="670429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1217" y="1530221"/>
            <a:ext cx="8210938" cy="4616648"/>
          </a:xfrm>
          <a:prstGeom prst="rect">
            <a:avLst/>
          </a:prstGeom>
          <a:noFill/>
        </p:spPr>
        <p:txBody>
          <a:bodyPr wrap="square" rtlCol="0">
            <a:spAutoFit/>
          </a:bodyPr>
          <a:lstStyle/>
          <a:p>
            <a:pPr>
              <a:lnSpc>
                <a:spcPct val="150000"/>
              </a:lnSpc>
            </a:pPr>
            <a:r>
              <a:rPr lang="it-IT" sz="1400" dirty="0" smtClean="0">
                <a:solidFill>
                  <a:schemeClr val="accent5">
                    <a:lumMod val="75000"/>
                  </a:schemeClr>
                </a:solidFill>
              </a:rPr>
              <a:t>Il </a:t>
            </a:r>
            <a:r>
              <a:rPr lang="it-IT" sz="1400" dirty="0">
                <a:solidFill>
                  <a:schemeClr val="accent5">
                    <a:lumMod val="75000"/>
                  </a:schemeClr>
                </a:solidFill>
              </a:rPr>
              <a:t>significato del termine anglosassone </a:t>
            </a:r>
            <a:r>
              <a:rPr lang="it-IT" sz="1400" dirty="0" err="1">
                <a:solidFill>
                  <a:schemeClr val="accent5">
                    <a:lumMod val="75000"/>
                  </a:schemeClr>
                </a:solidFill>
              </a:rPr>
              <a:t>project</a:t>
            </a:r>
            <a:r>
              <a:rPr lang="it-IT" sz="1400" dirty="0">
                <a:solidFill>
                  <a:schemeClr val="accent5">
                    <a:lumMod val="75000"/>
                  </a:schemeClr>
                </a:solidFill>
              </a:rPr>
              <a:t> work è ‘lavoro di </a:t>
            </a:r>
            <a:r>
              <a:rPr lang="it-IT" sz="1400" dirty="0" err="1">
                <a:solidFill>
                  <a:schemeClr val="accent5">
                    <a:lumMod val="75000"/>
                  </a:schemeClr>
                </a:solidFill>
              </a:rPr>
              <a:t>progetto’</a:t>
            </a:r>
            <a:r>
              <a:rPr lang="it-IT" sz="1400" dirty="0">
                <a:solidFill>
                  <a:schemeClr val="accent5">
                    <a:lumMod val="75000"/>
                  </a:schemeClr>
                </a:solidFill>
              </a:rPr>
              <a:t>. </a:t>
            </a:r>
            <a:endParaRPr lang="it-IT" sz="1400" dirty="0" smtClean="0">
              <a:solidFill>
                <a:schemeClr val="accent5">
                  <a:lumMod val="75000"/>
                </a:schemeClr>
              </a:solidFill>
            </a:endParaRPr>
          </a:p>
          <a:p>
            <a:pPr>
              <a:lnSpc>
                <a:spcPct val="150000"/>
              </a:lnSpc>
            </a:pPr>
            <a:r>
              <a:rPr lang="it-IT" sz="1400" dirty="0" smtClean="0">
                <a:solidFill>
                  <a:schemeClr val="accent5">
                    <a:lumMod val="75000"/>
                  </a:schemeClr>
                </a:solidFill>
              </a:rPr>
              <a:t>Si </a:t>
            </a:r>
            <a:r>
              <a:rPr lang="it-IT" sz="1400" dirty="0">
                <a:solidFill>
                  <a:schemeClr val="accent5">
                    <a:lumMod val="75000"/>
                  </a:schemeClr>
                </a:solidFill>
              </a:rPr>
              <a:t>collega alla metodologia ‘</a:t>
            </a:r>
            <a:r>
              <a:rPr lang="it-IT" sz="1400" dirty="0" err="1">
                <a:solidFill>
                  <a:schemeClr val="accent5">
                    <a:lumMod val="75000"/>
                  </a:schemeClr>
                </a:solidFill>
              </a:rPr>
              <a:t>learning</a:t>
            </a:r>
            <a:r>
              <a:rPr lang="it-IT" sz="1400" dirty="0">
                <a:solidFill>
                  <a:schemeClr val="accent5">
                    <a:lumMod val="75000"/>
                  </a:schemeClr>
                </a:solidFill>
              </a:rPr>
              <a:t> by </a:t>
            </a:r>
            <a:r>
              <a:rPr lang="it-IT" sz="1400" dirty="0" err="1">
                <a:solidFill>
                  <a:schemeClr val="accent5">
                    <a:lumMod val="75000"/>
                  </a:schemeClr>
                </a:solidFill>
              </a:rPr>
              <a:t>doing</a:t>
            </a:r>
            <a:r>
              <a:rPr lang="it-IT" sz="1400" dirty="0">
                <a:solidFill>
                  <a:schemeClr val="accent5">
                    <a:lumMod val="75000"/>
                  </a:schemeClr>
                </a:solidFill>
              </a:rPr>
              <a:t>’, che sottolinea come, in seguito ad un periodo di apprendimento si riesca a realizzare un progetto relativo a obiettivi prefissati e a contesti reali. </a:t>
            </a:r>
            <a:endParaRPr lang="it-IT" sz="1400" dirty="0" smtClean="0">
              <a:solidFill>
                <a:schemeClr val="accent5">
                  <a:lumMod val="75000"/>
                </a:schemeClr>
              </a:solidFill>
            </a:endParaRPr>
          </a:p>
          <a:p>
            <a:pPr marL="342900" indent="-342900">
              <a:lnSpc>
                <a:spcPct val="150000"/>
              </a:lnSpc>
              <a:buFont typeface="+mj-lt"/>
              <a:buAutoNum type="arabicPeriod"/>
            </a:pPr>
            <a:r>
              <a:rPr lang="it-IT" sz="1400" b="1" dirty="0" smtClean="0">
                <a:solidFill>
                  <a:schemeClr val="accent5">
                    <a:lumMod val="75000"/>
                  </a:schemeClr>
                </a:solidFill>
              </a:rPr>
              <a:t>Ideazione</a:t>
            </a:r>
            <a:r>
              <a:rPr lang="it-IT" sz="1400" dirty="0" smtClean="0">
                <a:solidFill>
                  <a:schemeClr val="accent5">
                    <a:lumMod val="75000"/>
                  </a:schemeClr>
                </a:solidFill>
              </a:rPr>
              <a:t> </a:t>
            </a:r>
            <a:r>
              <a:rPr lang="it-IT" sz="1400" dirty="0">
                <a:solidFill>
                  <a:schemeClr val="accent5">
                    <a:lumMod val="75000"/>
                  </a:schemeClr>
                </a:solidFill>
              </a:rPr>
              <a:t>Il primo </a:t>
            </a:r>
            <a:r>
              <a:rPr lang="it-IT" sz="1400" dirty="0" err="1">
                <a:solidFill>
                  <a:schemeClr val="accent5">
                    <a:lumMod val="75000"/>
                  </a:schemeClr>
                </a:solidFill>
              </a:rPr>
              <a:t>step</a:t>
            </a:r>
            <a:r>
              <a:rPr lang="it-IT" sz="1400" dirty="0">
                <a:solidFill>
                  <a:schemeClr val="accent5">
                    <a:lumMod val="75000"/>
                  </a:schemeClr>
                </a:solidFill>
              </a:rPr>
              <a:t> per la realizzazione di un </a:t>
            </a:r>
            <a:r>
              <a:rPr lang="it-IT" sz="1400" dirty="0" err="1">
                <a:solidFill>
                  <a:schemeClr val="accent5">
                    <a:lumMod val="75000"/>
                  </a:schemeClr>
                </a:solidFill>
              </a:rPr>
              <a:t>project</a:t>
            </a:r>
            <a:r>
              <a:rPr lang="it-IT" sz="1400" dirty="0">
                <a:solidFill>
                  <a:schemeClr val="accent5">
                    <a:lumMod val="75000"/>
                  </a:schemeClr>
                </a:solidFill>
              </a:rPr>
              <a:t> work riguarda l’identificazione della motivazione, o detto in altre parole la ragione del progetto. I dettagli riguardanti il target di riferimento, l’argomento (</a:t>
            </a:r>
            <a:r>
              <a:rPr lang="it-IT" sz="1400" dirty="0" err="1">
                <a:solidFill>
                  <a:schemeClr val="accent5">
                    <a:lumMod val="75000"/>
                  </a:schemeClr>
                </a:solidFill>
              </a:rPr>
              <a:t>topic</a:t>
            </a:r>
            <a:r>
              <a:rPr lang="it-IT" sz="1400" dirty="0">
                <a:solidFill>
                  <a:schemeClr val="accent5">
                    <a:lumMod val="75000"/>
                  </a:schemeClr>
                </a:solidFill>
              </a:rPr>
              <a:t>), le attività, le risorse da utilizzare, gli obiettivi e i tempi di realizzazione vengono poi definiti all’interno di un documento, contenente il complesso di informazioni definito ‘</a:t>
            </a:r>
            <a:r>
              <a:rPr lang="it-IT" sz="1400" dirty="0" err="1">
                <a:solidFill>
                  <a:schemeClr val="accent5">
                    <a:lumMod val="75000"/>
                  </a:schemeClr>
                </a:solidFill>
              </a:rPr>
              <a:t>macroprogettazione</a:t>
            </a:r>
            <a:r>
              <a:rPr lang="it-IT" sz="1400" dirty="0">
                <a:solidFill>
                  <a:schemeClr val="accent5">
                    <a:lumMod val="75000"/>
                  </a:schemeClr>
                </a:solidFill>
              </a:rPr>
              <a:t>. </a:t>
            </a:r>
            <a:endParaRPr lang="it-IT" sz="1400" dirty="0" smtClean="0">
              <a:solidFill>
                <a:schemeClr val="accent5">
                  <a:lumMod val="75000"/>
                </a:schemeClr>
              </a:solidFill>
            </a:endParaRPr>
          </a:p>
          <a:p>
            <a:pPr marL="342900" indent="-342900">
              <a:lnSpc>
                <a:spcPct val="150000"/>
              </a:lnSpc>
              <a:buFont typeface="+mj-lt"/>
              <a:buAutoNum type="arabicPeriod"/>
            </a:pPr>
            <a:r>
              <a:rPr lang="it-IT" sz="1400" b="1" dirty="0" smtClean="0">
                <a:solidFill>
                  <a:schemeClr val="accent5">
                    <a:lumMod val="75000"/>
                  </a:schemeClr>
                </a:solidFill>
              </a:rPr>
              <a:t>Pianificazione</a:t>
            </a:r>
            <a:r>
              <a:rPr lang="it-IT" sz="1400" dirty="0" smtClean="0">
                <a:solidFill>
                  <a:schemeClr val="accent5">
                    <a:lumMod val="75000"/>
                  </a:schemeClr>
                </a:solidFill>
              </a:rPr>
              <a:t> </a:t>
            </a:r>
            <a:r>
              <a:rPr lang="it-IT" sz="1400" dirty="0">
                <a:solidFill>
                  <a:schemeClr val="accent5">
                    <a:lumMod val="75000"/>
                  </a:schemeClr>
                </a:solidFill>
              </a:rPr>
              <a:t>Dopo aver stabilito per grandi linee i dettagli del </a:t>
            </a:r>
            <a:r>
              <a:rPr lang="it-IT" sz="1400" dirty="0" err="1">
                <a:solidFill>
                  <a:schemeClr val="accent5">
                    <a:lumMod val="75000"/>
                  </a:schemeClr>
                </a:solidFill>
              </a:rPr>
              <a:t>project</a:t>
            </a:r>
            <a:r>
              <a:rPr lang="it-IT" sz="1400" dirty="0">
                <a:solidFill>
                  <a:schemeClr val="accent5">
                    <a:lumMod val="75000"/>
                  </a:schemeClr>
                </a:solidFill>
              </a:rPr>
              <a:t> work si passa ad una progettazione più dettagliata, nell’ambito della quale vengono identificati e definiti i seguenti elementi: Il titolo del progetto Le fasi di realizzazione Le metodologie e le strategie operative (tempistiche, risorse umane e strutturali, strumenti e obiettivi) I costi (preventivo) Competenze necessarie per il raggiungimento degli obiettivi Ogni singolo elemento deve essere condiviso e approvato da tutti i partecipanti al progetto</a:t>
            </a:r>
            <a:r>
              <a:rPr lang="it-IT" sz="1400" dirty="0" smtClean="0">
                <a:solidFill>
                  <a:schemeClr val="accent5">
                    <a:lumMod val="75000"/>
                  </a:schemeClr>
                </a:solidFill>
              </a:rPr>
              <a:t>.</a:t>
            </a:r>
          </a:p>
        </p:txBody>
      </p:sp>
      <p:sp>
        <p:nvSpPr>
          <p:cNvPr id="3" name="Rettangolo 2"/>
          <p:cNvSpPr/>
          <p:nvPr/>
        </p:nvSpPr>
        <p:spPr>
          <a:xfrm>
            <a:off x="531844" y="277200"/>
            <a:ext cx="4301413" cy="461665"/>
          </a:xfrm>
          <a:prstGeom prst="rect">
            <a:avLst/>
          </a:prstGeom>
          <a:solidFill>
            <a:srgbClr val="FFC000"/>
          </a:solidFill>
        </p:spPr>
        <p:txBody>
          <a:bodyPr wrap="square">
            <a:spAutoFit/>
          </a:bodyPr>
          <a:lstStyle/>
          <a:p>
            <a:r>
              <a:rPr lang="it-IT" sz="2400" b="1" dirty="0">
                <a:solidFill>
                  <a:schemeClr val="accent5">
                    <a:lumMod val="75000"/>
                  </a:schemeClr>
                </a:solidFill>
              </a:rPr>
              <a:t>Che cos’è il </a:t>
            </a:r>
            <a:r>
              <a:rPr lang="it-IT" sz="2400" b="1" dirty="0" err="1">
                <a:solidFill>
                  <a:schemeClr val="accent5">
                    <a:lumMod val="75000"/>
                  </a:schemeClr>
                </a:solidFill>
              </a:rPr>
              <a:t>project</a:t>
            </a:r>
            <a:r>
              <a:rPr lang="it-IT" sz="2400" b="1" dirty="0">
                <a:solidFill>
                  <a:schemeClr val="accent5">
                    <a:lumMod val="75000"/>
                  </a:schemeClr>
                </a:solidFill>
              </a:rPr>
              <a:t> work </a:t>
            </a:r>
            <a:endParaRPr lang="it-IT" sz="2400" dirty="0"/>
          </a:p>
        </p:txBody>
      </p:sp>
    </p:spTree>
    <p:extLst>
      <p:ext uri="{BB962C8B-B14F-4D97-AF65-F5344CB8AC3E}">
        <p14:creationId xmlns:p14="http://schemas.microsoft.com/office/powerpoint/2010/main" val="2108678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6530" y="589490"/>
            <a:ext cx="7931022" cy="3284425"/>
          </a:xfrm>
          <a:prstGeom prst="rect">
            <a:avLst/>
          </a:prstGeom>
        </p:spPr>
        <p:txBody>
          <a:bodyPr wrap="square">
            <a:spAutoFit/>
          </a:bodyPr>
          <a:lstStyle/>
          <a:p>
            <a:pPr marL="342900" indent="-342900">
              <a:lnSpc>
                <a:spcPct val="150000"/>
              </a:lnSpc>
              <a:buFont typeface="+mj-lt"/>
              <a:buAutoNum type="arabicPeriod" startAt="3"/>
            </a:pPr>
            <a:r>
              <a:rPr lang="it-IT" sz="1400" dirty="0">
                <a:solidFill>
                  <a:schemeClr val="accent5">
                    <a:lumMod val="75000"/>
                  </a:schemeClr>
                </a:solidFill>
              </a:rPr>
              <a:t>Realizzazione </a:t>
            </a:r>
            <a:r>
              <a:rPr lang="it-IT" sz="1400" dirty="0">
                <a:solidFill>
                  <a:schemeClr val="accent5">
                    <a:lumMod val="75000"/>
                  </a:schemeClr>
                </a:solidFill>
              </a:rPr>
              <a:t>La fase operativa è quella che prevede la realizzazione del progetto, ovvero la trasformazione della teoria in pratica. L’attività si concretizza nell’esecuzione materiale di tutti i passaggi inseriti nella ‘</a:t>
            </a:r>
            <a:r>
              <a:rPr lang="it-IT" sz="1400" dirty="0" err="1">
                <a:solidFill>
                  <a:schemeClr val="accent5">
                    <a:lumMod val="75000"/>
                  </a:schemeClr>
                </a:solidFill>
              </a:rPr>
              <a:t>micropianificazione</a:t>
            </a:r>
            <a:r>
              <a:rPr lang="it-IT" sz="1400" dirty="0">
                <a:solidFill>
                  <a:schemeClr val="accent5">
                    <a:lumMod val="75000"/>
                  </a:schemeClr>
                </a:solidFill>
              </a:rPr>
              <a:t>’.</a:t>
            </a:r>
          </a:p>
          <a:p>
            <a:pPr marL="342900" indent="-342900">
              <a:lnSpc>
                <a:spcPct val="150000"/>
              </a:lnSpc>
              <a:buFont typeface="+mj-lt"/>
              <a:buAutoNum type="arabicPeriod" startAt="3"/>
            </a:pPr>
            <a:r>
              <a:rPr lang="it-IT" sz="1400" dirty="0">
                <a:solidFill>
                  <a:schemeClr val="accent5">
                    <a:lumMod val="75000"/>
                  </a:schemeClr>
                </a:solidFill>
              </a:rPr>
              <a:t>Monitoraggio </a:t>
            </a:r>
            <a:r>
              <a:rPr lang="it-IT" sz="1400" dirty="0">
                <a:solidFill>
                  <a:schemeClr val="accent5">
                    <a:lumMod val="75000"/>
                  </a:schemeClr>
                </a:solidFill>
              </a:rPr>
              <a:t>Durante lo svolgimento del </a:t>
            </a:r>
            <a:r>
              <a:rPr lang="it-IT" sz="1400" dirty="0" err="1">
                <a:solidFill>
                  <a:schemeClr val="accent5">
                    <a:lumMod val="75000"/>
                  </a:schemeClr>
                </a:solidFill>
              </a:rPr>
              <a:t>project</a:t>
            </a:r>
            <a:r>
              <a:rPr lang="it-IT" sz="1400" dirty="0">
                <a:solidFill>
                  <a:schemeClr val="accent5">
                    <a:lumMod val="75000"/>
                  </a:schemeClr>
                </a:solidFill>
              </a:rPr>
              <a:t> work è fondamentale monitorare l’andamento del lavoro rispetto agli obiettivi prefissati. L’attività è fondamentale per mettere in evidenza i punti che non si allineano al piano originale e per intervenire laddove necessario con le adeguate azioni correttive. Rientra nel monitoraggio anche il controllo dei costi in riferimento al budget prestabilito. </a:t>
            </a:r>
          </a:p>
          <a:p>
            <a:pPr marL="342900" indent="-342900">
              <a:lnSpc>
                <a:spcPct val="150000"/>
              </a:lnSpc>
              <a:buFont typeface="+mj-lt"/>
              <a:buAutoNum type="arabicPeriod" startAt="3"/>
            </a:pPr>
            <a:r>
              <a:rPr lang="it-IT" sz="1400" dirty="0">
                <a:solidFill>
                  <a:schemeClr val="accent5">
                    <a:lumMod val="75000"/>
                  </a:schemeClr>
                </a:solidFill>
              </a:rPr>
              <a:t> </a:t>
            </a:r>
            <a:r>
              <a:rPr lang="it-IT" sz="1400" dirty="0">
                <a:solidFill>
                  <a:schemeClr val="accent5">
                    <a:lumMod val="75000"/>
                  </a:schemeClr>
                </a:solidFill>
              </a:rPr>
              <a:t>Valutazione La fase conclusiva riguarda l’analisi del prodotto, finalizzata a verificare il raggiungimento degli obiettivi e ad individuare eventuali migliorie</a:t>
            </a:r>
            <a:r>
              <a:rPr lang="it-IT" sz="1400" dirty="0">
                <a:solidFill>
                  <a:schemeClr val="accent5">
                    <a:lumMod val="75000"/>
                  </a:schemeClr>
                </a:solidFill>
              </a:rPr>
              <a:t> </a:t>
            </a:r>
            <a:endParaRPr lang="it-IT" sz="1400" dirty="0">
              <a:solidFill>
                <a:schemeClr val="accent5">
                  <a:lumMod val="75000"/>
                </a:schemeClr>
              </a:solidFill>
            </a:endParaRPr>
          </a:p>
        </p:txBody>
      </p:sp>
    </p:spTree>
    <p:extLst>
      <p:ext uri="{BB962C8B-B14F-4D97-AF65-F5344CB8AC3E}">
        <p14:creationId xmlns:p14="http://schemas.microsoft.com/office/powerpoint/2010/main" val="154099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22514" y="115320"/>
            <a:ext cx="8539661" cy="5884263"/>
          </a:xfrm>
          <a:prstGeom prst="rect">
            <a:avLst/>
          </a:prstGeom>
        </p:spPr>
      </p:pic>
    </p:spTree>
    <p:extLst>
      <p:ext uri="{BB962C8B-B14F-4D97-AF65-F5344CB8AC3E}">
        <p14:creationId xmlns:p14="http://schemas.microsoft.com/office/powerpoint/2010/main" val="161185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05425" y="420269"/>
            <a:ext cx="5306261" cy="830997"/>
          </a:xfrm>
          <a:prstGeom prst="rect">
            <a:avLst/>
          </a:prstGeom>
          <a:solidFill>
            <a:schemeClr val="accent1">
              <a:lumMod val="20000"/>
              <a:lumOff val="80000"/>
            </a:schemeClr>
          </a:solidFill>
        </p:spPr>
        <p:txBody>
          <a:bodyPr wrap="none">
            <a:spAutoFit/>
          </a:bodyPr>
          <a:lstStyle/>
          <a:p>
            <a:pPr algn="ctr"/>
            <a:r>
              <a:rPr lang="it-IT" sz="2800" b="1" dirty="0" smtClean="0">
                <a:ln w="9525">
                  <a:solidFill>
                    <a:schemeClr val="bg1"/>
                  </a:solidFill>
                  <a:prstDash val="solid"/>
                </a:ln>
                <a:solidFill>
                  <a:schemeClr val="accent5"/>
                </a:solidFill>
              </a:rPr>
              <a:t>I metodi partecipativi </a:t>
            </a:r>
          </a:p>
          <a:p>
            <a:pPr algn="ctr"/>
            <a:r>
              <a:rPr lang="it-IT" sz="2000" dirty="0" smtClean="0">
                <a:solidFill>
                  <a:schemeClr val="accent5">
                    <a:lumMod val="75000"/>
                  </a:schemeClr>
                </a:solidFill>
              </a:rPr>
              <a:t>consentono </a:t>
            </a:r>
            <a:r>
              <a:rPr lang="it-IT" sz="2000" dirty="0">
                <a:solidFill>
                  <a:schemeClr val="accent5">
                    <a:lumMod val="75000"/>
                  </a:schemeClr>
                </a:solidFill>
              </a:rPr>
              <a:t>di adottare strategie relazionali </a:t>
            </a:r>
            <a:endParaRPr lang="it-IT" sz="2800" b="1" dirty="0">
              <a:ln w="9525">
                <a:solidFill>
                  <a:schemeClr val="bg1"/>
                </a:solidFill>
                <a:prstDash val="solid"/>
              </a:ln>
              <a:solidFill>
                <a:schemeClr val="accent5"/>
              </a:solidFill>
            </a:endParaRPr>
          </a:p>
        </p:txBody>
      </p:sp>
      <p:sp>
        <p:nvSpPr>
          <p:cNvPr id="7" name="Rettangolo 6"/>
          <p:cNvSpPr/>
          <p:nvPr/>
        </p:nvSpPr>
        <p:spPr>
          <a:xfrm>
            <a:off x="420811" y="1639927"/>
            <a:ext cx="8592214" cy="1138773"/>
          </a:xfrm>
          <a:prstGeom prst="rect">
            <a:avLst/>
          </a:prstGeom>
        </p:spPr>
        <p:txBody>
          <a:bodyPr wrap="square">
            <a:spAutoFit/>
          </a:bodyPr>
          <a:lstStyle/>
          <a:p>
            <a:pPr algn="just"/>
            <a:r>
              <a:rPr lang="it-IT" sz="2000" b="1" dirty="0">
                <a:solidFill>
                  <a:schemeClr val="accent5">
                    <a:lumMod val="75000"/>
                  </a:schemeClr>
                </a:solidFill>
              </a:rPr>
              <a:t>Gruppi omogenei: </a:t>
            </a:r>
            <a:r>
              <a:rPr lang="it-IT" sz="1600" dirty="0">
                <a:solidFill>
                  <a:schemeClr val="accent5">
                    <a:lumMod val="75000"/>
                  </a:schemeClr>
                </a:solidFill>
              </a:rPr>
              <a:t>si attivano per realizzare percorsi più complessi, consentono di differenziare gli obiettivi, i contenuti e di precedere più approcci ad una  medesima tematica</a:t>
            </a:r>
            <a:endParaRPr lang="it-IT" sz="1600" b="1" dirty="0">
              <a:solidFill>
                <a:schemeClr val="accent5">
                  <a:lumMod val="75000"/>
                </a:schemeClr>
              </a:solidFill>
            </a:endParaRPr>
          </a:p>
          <a:p>
            <a:pPr algn="just"/>
            <a:endParaRPr lang="it-IT" sz="1600" dirty="0"/>
          </a:p>
        </p:txBody>
      </p:sp>
      <p:sp>
        <p:nvSpPr>
          <p:cNvPr id="8" name="Rettangolo 7"/>
          <p:cNvSpPr/>
          <p:nvPr/>
        </p:nvSpPr>
        <p:spPr>
          <a:xfrm>
            <a:off x="361252" y="2559933"/>
            <a:ext cx="8651774" cy="892552"/>
          </a:xfrm>
          <a:prstGeom prst="rect">
            <a:avLst/>
          </a:prstGeom>
        </p:spPr>
        <p:txBody>
          <a:bodyPr wrap="square">
            <a:spAutoFit/>
          </a:bodyPr>
          <a:lstStyle/>
          <a:p>
            <a:pPr algn="just"/>
            <a:r>
              <a:rPr lang="it-IT" sz="2000" b="1" dirty="0">
                <a:solidFill>
                  <a:schemeClr val="accent5">
                    <a:lumMod val="75000"/>
                  </a:schemeClr>
                </a:solidFill>
              </a:rPr>
              <a:t>Gruppi eterogenei:</a:t>
            </a:r>
            <a:r>
              <a:rPr lang="it-IT" sz="1600" b="1" dirty="0">
                <a:solidFill>
                  <a:schemeClr val="accent5">
                    <a:lumMod val="75000"/>
                  </a:schemeClr>
                </a:solidFill>
              </a:rPr>
              <a:t> </a:t>
            </a:r>
            <a:r>
              <a:rPr lang="it-IT" sz="1600" dirty="0">
                <a:solidFill>
                  <a:schemeClr val="accent5">
                    <a:lumMod val="75000"/>
                  </a:schemeClr>
                </a:solidFill>
              </a:rPr>
              <a:t>si attivano quando si richiede collaborazione e scambio di esperienze; essi generano importanti dinamiche di scambio</a:t>
            </a:r>
          </a:p>
          <a:p>
            <a:pPr marL="342900" indent="-342900">
              <a:buFont typeface="Arial" panose="020B0604020202020204" pitchFamily="34" charset="0"/>
              <a:buChar char="•"/>
            </a:pPr>
            <a:endParaRPr lang="it-IT" sz="1600" dirty="0">
              <a:solidFill>
                <a:schemeClr val="accent5">
                  <a:lumMod val="75000"/>
                </a:schemeClr>
              </a:solidFill>
            </a:endParaRPr>
          </a:p>
        </p:txBody>
      </p:sp>
      <p:sp>
        <p:nvSpPr>
          <p:cNvPr id="5" name="Esplosione 2 4"/>
          <p:cNvSpPr/>
          <p:nvPr/>
        </p:nvSpPr>
        <p:spPr>
          <a:xfrm>
            <a:off x="699796" y="4002833"/>
            <a:ext cx="2360645" cy="159553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SPAZIO</a:t>
            </a:r>
            <a:endParaRPr lang="it-IT" b="1" dirty="0"/>
          </a:p>
        </p:txBody>
      </p:sp>
      <p:sp>
        <p:nvSpPr>
          <p:cNvPr id="9" name="Esplosione 2 8"/>
          <p:cNvSpPr/>
          <p:nvPr/>
        </p:nvSpPr>
        <p:spPr>
          <a:xfrm>
            <a:off x="3233230" y="3276417"/>
            <a:ext cx="2360645" cy="159553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TEMPO</a:t>
            </a:r>
            <a:endParaRPr lang="it-IT" b="1" dirty="0"/>
          </a:p>
        </p:txBody>
      </p:sp>
      <p:sp>
        <p:nvSpPr>
          <p:cNvPr id="10" name="Esplosione 2 9"/>
          <p:cNvSpPr/>
          <p:nvPr/>
        </p:nvSpPr>
        <p:spPr>
          <a:xfrm>
            <a:off x="5032310" y="3452485"/>
            <a:ext cx="4540898" cy="2285842"/>
          </a:xfrm>
          <a:prstGeom prst="irregularSeal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accent5">
                    <a:lumMod val="75000"/>
                  </a:schemeClr>
                </a:solidFill>
              </a:rPr>
              <a:t>Ribalta l’organizzazione tradizionale dello spazio - aula</a:t>
            </a:r>
            <a:endParaRPr lang="it-IT" sz="1600" b="1" dirty="0">
              <a:solidFill>
                <a:schemeClr val="accent5">
                  <a:lumMod val="75000"/>
                </a:schemeClr>
              </a:solidFill>
            </a:endParaRPr>
          </a:p>
        </p:txBody>
      </p:sp>
    </p:spTree>
    <p:extLst>
      <p:ext uri="{BB962C8B-B14F-4D97-AF65-F5344CB8AC3E}">
        <p14:creationId xmlns:p14="http://schemas.microsoft.com/office/powerpoint/2010/main" val="1370245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losione 2 1"/>
          <p:cNvSpPr/>
          <p:nvPr/>
        </p:nvSpPr>
        <p:spPr>
          <a:xfrm>
            <a:off x="762000" y="388620"/>
            <a:ext cx="2987040" cy="2651760"/>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5">
                    <a:lumMod val="75000"/>
                  </a:schemeClr>
                </a:solidFill>
              </a:rPr>
              <a:t>CLASSI APERTE</a:t>
            </a:r>
            <a:endParaRPr lang="it-IT" sz="1600" dirty="0">
              <a:solidFill>
                <a:schemeClr val="accent5">
                  <a:lumMod val="75000"/>
                </a:schemeClr>
              </a:solidFill>
            </a:endParaRPr>
          </a:p>
        </p:txBody>
      </p:sp>
      <p:sp>
        <p:nvSpPr>
          <p:cNvPr id="3" name="Esplosione 2 2"/>
          <p:cNvSpPr/>
          <p:nvPr/>
        </p:nvSpPr>
        <p:spPr>
          <a:xfrm>
            <a:off x="1419186" y="3178939"/>
            <a:ext cx="4617719" cy="2491740"/>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5">
                    <a:lumMod val="75000"/>
                  </a:schemeClr>
                </a:solidFill>
              </a:rPr>
              <a:t>APPRENDIMENTO COOPERATIVO</a:t>
            </a:r>
            <a:endParaRPr lang="it-IT" sz="1600" dirty="0">
              <a:solidFill>
                <a:schemeClr val="accent5">
                  <a:lumMod val="75000"/>
                </a:schemeClr>
              </a:solidFill>
            </a:endParaRPr>
          </a:p>
        </p:txBody>
      </p:sp>
      <p:sp>
        <p:nvSpPr>
          <p:cNvPr id="4" name="Esplosione 2 3"/>
          <p:cNvSpPr/>
          <p:nvPr/>
        </p:nvSpPr>
        <p:spPr>
          <a:xfrm>
            <a:off x="5010228" y="169039"/>
            <a:ext cx="3840480" cy="3009900"/>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5">
                    <a:lumMod val="75000"/>
                  </a:schemeClr>
                </a:solidFill>
              </a:rPr>
              <a:t>ATTIVITA’ LABORATORIALI</a:t>
            </a:r>
            <a:endParaRPr lang="it-IT" sz="1600" dirty="0">
              <a:solidFill>
                <a:schemeClr val="accent5">
                  <a:lumMod val="75000"/>
                </a:schemeClr>
              </a:solidFill>
            </a:endParaRPr>
          </a:p>
        </p:txBody>
      </p:sp>
    </p:spTree>
    <p:extLst>
      <p:ext uri="{BB962C8B-B14F-4D97-AF65-F5344CB8AC3E}">
        <p14:creationId xmlns:p14="http://schemas.microsoft.com/office/powerpoint/2010/main" val="2357390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13" y="1847850"/>
            <a:ext cx="7876884" cy="3162300"/>
          </a:xfrm>
          <a:prstGeom prst="rect">
            <a:avLst/>
          </a:prstGeom>
        </p:spPr>
      </p:pic>
    </p:spTree>
    <p:extLst>
      <p:ext uri="{BB962C8B-B14F-4D97-AF65-F5344CB8AC3E}">
        <p14:creationId xmlns:p14="http://schemas.microsoft.com/office/powerpoint/2010/main" val="2613346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80" y="784354"/>
            <a:ext cx="8886077" cy="3171826"/>
          </a:xfrm>
          <a:prstGeom prst="rect">
            <a:avLst/>
          </a:prstGeom>
        </p:spPr>
      </p:pic>
      <p:sp>
        <p:nvSpPr>
          <p:cNvPr id="5" name="CasellaDiTesto 4"/>
          <p:cNvSpPr txBox="1"/>
          <p:nvPr/>
        </p:nvSpPr>
        <p:spPr>
          <a:xfrm>
            <a:off x="444536" y="4245428"/>
            <a:ext cx="8419546" cy="1754326"/>
          </a:xfrm>
          <a:prstGeom prst="rect">
            <a:avLst/>
          </a:prstGeom>
          <a:noFill/>
        </p:spPr>
        <p:txBody>
          <a:bodyPr wrap="square" rtlCol="0">
            <a:spAutoFit/>
          </a:bodyPr>
          <a:lstStyle/>
          <a:p>
            <a:r>
              <a:rPr lang="it-IT" dirty="0">
                <a:solidFill>
                  <a:schemeClr val="accent5">
                    <a:lumMod val="50000"/>
                  </a:schemeClr>
                </a:solidFill>
              </a:rPr>
              <a:t>Secondo gli studi di Hudson, nel passaggio </a:t>
            </a:r>
            <a:r>
              <a:rPr lang="it-IT" dirty="0" smtClean="0">
                <a:solidFill>
                  <a:schemeClr val="accent5">
                    <a:lumMod val="50000"/>
                  </a:schemeClr>
                </a:solidFill>
              </a:rPr>
              <a:t>alle scuole secondarie</a:t>
            </a:r>
            <a:r>
              <a:rPr lang="it-IT" dirty="0">
                <a:solidFill>
                  <a:schemeClr val="accent5">
                    <a:lumMod val="50000"/>
                  </a:schemeClr>
                </a:solidFill>
              </a:rPr>
              <a:t> gli alunni che manifestano un alto grado di divergenza tendono a specializzarsi nelle discipline artistiche e gli alunni che manifestano un alto grado di convergenza tendono a specializzarsi nelle discipline scientifiche. In generale, in </a:t>
            </a:r>
            <a:r>
              <a:rPr lang="it-IT" b="1" dirty="0">
                <a:solidFill>
                  <a:schemeClr val="accent5">
                    <a:lumMod val="50000"/>
                  </a:schemeClr>
                </a:solidFill>
              </a:rPr>
              <a:t>ambiente scolastico</a:t>
            </a:r>
            <a:r>
              <a:rPr lang="it-IT" dirty="0">
                <a:solidFill>
                  <a:schemeClr val="accent5">
                    <a:lumMod val="50000"/>
                  </a:schemeClr>
                </a:solidFill>
              </a:rPr>
              <a:t> viene maggiormente incentivato il </a:t>
            </a:r>
            <a:r>
              <a:rPr lang="it-IT" b="1" dirty="0">
                <a:solidFill>
                  <a:schemeClr val="accent5">
                    <a:lumMod val="50000"/>
                  </a:schemeClr>
                </a:solidFill>
              </a:rPr>
              <a:t>pensiero convergente</a:t>
            </a:r>
            <a:r>
              <a:rPr lang="it-IT" dirty="0">
                <a:solidFill>
                  <a:schemeClr val="accent5">
                    <a:lumMod val="50000"/>
                  </a:schemeClr>
                </a:solidFill>
              </a:rPr>
              <a:t> rispetto a quello </a:t>
            </a:r>
            <a:r>
              <a:rPr lang="it-IT" b="1" dirty="0" smtClean="0">
                <a:solidFill>
                  <a:schemeClr val="accent5">
                    <a:lumMod val="50000"/>
                  </a:schemeClr>
                </a:solidFill>
              </a:rPr>
              <a:t>divergente</a:t>
            </a:r>
            <a:r>
              <a:rPr lang="it-IT" dirty="0">
                <a:solidFill>
                  <a:schemeClr val="accent5">
                    <a:lumMod val="50000"/>
                  </a:schemeClr>
                </a:solidFill>
              </a:rPr>
              <a:t>.</a:t>
            </a:r>
          </a:p>
        </p:txBody>
      </p:sp>
    </p:spTree>
    <p:extLst>
      <p:ext uri="{BB962C8B-B14F-4D97-AF65-F5344CB8AC3E}">
        <p14:creationId xmlns:p14="http://schemas.microsoft.com/office/powerpoint/2010/main" val="666589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3873" y="287418"/>
            <a:ext cx="8588830" cy="1631216"/>
          </a:xfrm>
          <a:prstGeom prst="rect">
            <a:avLst/>
          </a:prstGeom>
        </p:spPr>
        <p:txBody>
          <a:bodyPr wrap="square">
            <a:spAutoFit/>
          </a:bodyPr>
          <a:lstStyle/>
          <a:p>
            <a:pPr algn="ctr" fontAlgn="base"/>
            <a:r>
              <a:rPr lang="it-IT" sz="2800" b="1" dirty="0">
                <a:ln w="9525">
                  <a:solidFill>
                    <a:schemeClr val="bg1"/>
                  </a:solidFill>
                  <a:prstDash val="solid"/>
                </a:ln>
                <a:solidFill>
                  <a:schemeClr val="accent5"/>
                </a:solidFill>
              </a:rPr>
              <a:t>Il pensiero divergente e i suoi processi psicologici</a:t>
            </a:r>
          </a:p>
          <a:p>
            <a:pPr algn="ctr" fontAlgn="base"/>
            <a:endParaRPr lang="it-IT" sz="1600" b="1" dirty="0">
              <a:solidFill>
                <a:srgbClr val="324B7F"/>
              </a:solidFill>
              <a:latin typeface="Inter"/>
            </a:endParaRPr>
          </a:p>
          <a:p>
            <a:pPr fontAlgn="base"/>
            <a:r>
              <a:rPr lang="it-IT" sz="1400" dirty="0">
                <a:solidFill>
                  <a:schemeClr val="accent5">
                    <a:lumMod val="50000"/>
                  </a:schemeClr>
                </a:solidFill>
                <a:latin typeface="Inter"/>
              </a:rPr>
              <a:t>Prima di procedere, è bene chiarire una cosa. Nessun pensiero è migliore di un altro. Il pensiero convergente è utile e necessario in numerose occasioni. Tuttavia, il vero problema è che ci hanno “addestrati” a pensare in un solo modo, lasciando da parte (e addirittura annullando completamente) la spontaneità, l’ingegno e l’intrigante libertà.</a:t>
            </a:r>
          </a:p>
        </p:txBody>
      </p:sp>
      <p:sp>
        <p:nvSpPr>
          <p:cNvPr id="3" name="Rettangolo 2"/>
          <p:cNvSpPr/>
          <p:nvPr/>
        </p:nvSpPr>
        <p:spPr>
          <a:xfrm>
            <a:off x="331235" y="2170169"/>
            <a:ext cx="8766112" cy="3323987"/>
          </a:xfrm>
          <a:prstGeom prst="rect">
            <a:avLst/>
          </a:prstGeom>
        </p:spPr>
        <p:txBody>
          <a:bodyPr wrap="square">
            <a:spAutoFit/>
          </a:bodyPr>
          <a:lstStyle/>
          <a:p>
            <a:pPr algn="ctr" fontAlgn="base"/>
            <a:r>
              <a:rPr lang="it-IT" sz="2800" b="1" dirty="0">
                <a:ln w="9525">
                  <a:solidFill>
                    <a:schemeClr val="bg1"/>
                  </a:solidFill>
                  <a:prstDash val="solid"/>
                </a:ln>
                <a:solidFill>
                  <a:schemeClr val="accent5"/>
                </a:solidFill>
              </a:rPr>
              <a:t>Come allenare il pensiero divergente</a:t>
            </a:r>
          </a:p>
          <a:p>
            <a:pPr fontAlgn="base"/>
            <a:endParaRPr lang="it-IT" sz="1400" b="1" dirty="0">
              <a:solidFill>
                <a:srgbClr val="324B7F"/>
              </a:solidFill>
              <a:latin typeface="Inter"/>
            </a:endParaRPr>
          </a:p>
          <a:p>
            <a:pPr fontAlgn="base"/>
            <a:r>
              <a:rPr lang="it-IT" sz="1400" dirty="0">
                <a:solidFill>
                  <a:schemeClr val="accent5">
                    <a:lumMod val="50000"/>
                  </a:schemeClr>
                </a:solidFill>
                <a:latin typeface="Inter"/>
              </a:rPr>
              <a:t>Lo abbiamo detto all’inizio, tutti noi, qualunque sia la nostra età, siamo in grado di allenare il nostro pensiero divergente. A tale scopo, ci dobbiamo concentrare su quattro obiettivi molto chiari</a:t>
            </a:r>
            <a:r>
              <a:rPr lang="it-IT" sz="1400" dirty="0" smtClean="0">
                <a:solidFill>
                  <a:schemeClr val="accent5">
                    <a:lumMod val="50000"/>
                  </a:schemeClr>
                </a:solidFill>
                <a:latin typeface="Inter"/>
              </a:rPr>
              <a:t>:</a:t>
            </a:r>
          </a:p>
          <a:p>
            <a:pPr fontAlgn="base"/>
            <a:endParaRPr lang="it-IT" sz="1400" dirty="0">
              <a:solidFill>
                <a:schemeClr val="accent5">
                  <a:lumMod val="50000"/>
                </a:schemeClr>
              </a:solidFill>
              <a:latin typeface="Inter"/>
            </a:endParaRPr>
          </a:p>
          <a:p>
            <a:pPr fontAlgn="base">
              <a:buFont typeface="Arial" panose="020B0604020202020204" pitchFamily="34" charset="0"/>
              <a:buChar char="•"/>
            </a:pPr>
            <a:r>
              <a:rPr lang="it-IT" sz="1400" b="1" dirty="0">
                <a:solidFill>
                  <a:schemeClr val="accent5">
                    <a:lumMod val="50000"/>
                  </a:schemeClr>
                </a:solidFill>
                <a:latin typeface="inherit"/>
              </a:rPr>
              <a:t>Migliorare la nostra fluidità</a:t>
            </a:r>
            <a:r>
              <a:rPr lang="it-IT" sz="1400" dirty="0">
                <a:solidFill>
                  <a:schemeClr val="accent5">
                    <a:lumMod val="50000"/>
                  </a:schemeClr>
                </a:solidFill>
                <a:latin typeface="inherit"/>
              </a:rPr>
              <a:t>: la capacità di produrre un gran numero di idee</a:t>
            </a:r>
            <a:r>
              <a:rPr lang="it-IT" sz="1400" dirty="0" smtClean="0">
                <a:solidFill>
                  <a:schemeClr val="accent5">
                    <a:lumMod val="50000"/>
                  </a:schemeClr>
                </a:solidFill>
                <a:latin typeface="inherit"/>
              </a:rPr>
              <a:t>.</a:t>
            </a:r>
          </a:p>
          <a:p>
            <a:pPr fontAlgn="base">
              <a:buFont typeface="Arial" panose="020B0604020202020204" pitchFamily="34" charset="0"/>
              <a:buChar char="•"/>
            </a:pPr>
            <a:endParaRPr lang="it-IT" sz="1400" dirty="0">
              <a:solidFill>
                <a:schemeClr val="accent5">
                  <a:lumMod val="50000"/>
                </a:schemeClr>
              </a:solidFill>
              <a:latin typeface="inherit"/>
            </a:endParaRPr>
          </a:p>
          <a:p>
            <a:pPr fontAlgn="base">
              <a:buFont typeface="Arial" panose="020B0604020202020204" pitchFamily="34" charset="0"/>
              <a:buChar char="•"/>
            </a:pPr>
            <a:r>
              <a:rPr lang="it-IT" sz="1400" b="1" dirty="0">
                <a:solidFill>
                  <a:schemeClr val="accent5">
                    <a:lumMod val="50000"/>
                  </a:schemeClr>
                </a:solidFill>
                <a:latin typeface="inherit"/>
              </a:rPr>
              <a:t>Migliorare la nostra flessibilità</a:t>
            </a:r>
            <a:r>
              <a:rPr lang="it-IT" sz="1400" dirty="0">
                <a:solidFill>
                  <a:schemeClr val="accent5">
                    <a:lumMod val="50000"/>
                  </a:schemeClr>
                </a:solidFill>
                <a:latin typeface="inherit"/>
              </a:rPr>
              <a:t>: essere in grado di creare idee diverse sulla base di diversi campi del sapere</a:t>
            </a:r>
            <a:r>
              <a:rPr lang="it-IT" sz="1400" dirty="0" smtClean="0">
                <a:solidFill>
                  <a:schemeClr val="accent5">
                    <a:lumMod val="50000"/>
                  </a:schemeClr>
                </a:solidFill>
                <a:latin typeface="inherit"/>
              </a:rPr>
              <a:t>.</a:t>
            </a:r>
          </a:p>
          <a:p>
            <a:pPr fontAlgn="base">
              <a:buFont typeface="Arial" panose="020B0604020202020204" pitchFamily="34" charset="0"/>
              <a:buChar char="•"/>
            </a:pPr>
            <a:endParaRPr lang="it-IT" sz="1400" dirty="0">
              <a:solidFill>
                <a:schemeClr val="accent5">
                  <a:lumMod val="50000"/>
                </a:schemeClr>
              </a:solidFill>
              <a:latin typeface="inherit"/>
            </a:endParaRPr>
          </a:p>
          <a:p>
            <a:pPr fontAlgn="base">
              <a:buFont typeface="Arial" panose="020B0604020202020204" pitchFamily="34" charset="0"/>
              <a:buChar char="•"/>
            </a:pPr>
            <a:r>
              <a:rPr lang="it-IT" sz="1400" b="1" dirty="0">
                <a:solidFill>
                  <a:schemeClr val="accent5">
                    <a:lumMod val="50000"/>
                  </a:schemeClr>
                </a:solidFill>
                <a:latin typeface="inherit"/>
              </a:rPr>
              <a:t>Originalità</a:t>
            </a:r>
            <a:r>
              <a:rPr lang="it-IT" sz="1400" dirty="0">
                <a:solidFill>
                  <a:schemeClr val="accent5">
                    <a:lumMod val="50000"/>
                  </a:schemeClr>
                </a:solidFill>
                <a:latin typeface="inherit"/>
              </a:rPr>
              <a:t>: capacità di creare idee innovative</a:t>
            </a:r>
            <a:r>
              <a:rPr lang="it-IT" sz="1400" dirty="0" smtClean="0">
                <a:solidFill>
                  <a:schemeClr val="accent5">
                    <a:lumMod val="50000"/>
                  </a:schemeClr>
                </a:solidFill>
                <a:latin typeface="inherit"/>
              </a:rPr>
              <a:t>.</a:t>
            </a:r>
          </a:p>
          <a:p>
            <a:pPr fontAlgn="base">
              <a:buFont typeface="Arial" panose="020B0604020202020204" pitchFamily="34" charset="0"/>
              <a:buChar char="•"/>
            </a:pPr>
            <a:endParaRPr lang="it-IT" sz="1400" dirty="0">
              <a:solidFill>
                <a:schemeClr val="accent5">
                  <a:lumMod val="50000"/>
                </a:schemeClr>
              </a:solidFill>
              <a:latin typeface="inherit"/>
            </a:endParaRPr>
          </a:p>
          <a:p>
            <a:pPr fontAlgn="base">
              <a:buFont typeface="Arial" panose="020B0604020202020204" pitchFamily="34" charset="0"/>
              <a:buChar char="•"/>
            </a:pPr>
            <a:r>
              <a:rPr lang="it-IT" sz="1400" b="1" dirty="0">
                <a:solidFill>
                  <a:schemeClr val="accent5">
                    <a:lumMod val="50000"/>
                  </a:schemeClr>
                </a:solidFill>
                <a:latin typeface="inherit"/>
              </a:rPr>
              <a:t>Migliorare la nostra elaborazione</a:t>
            </a:r>
            <a:r>
              <a:rPr lang="it-IT" sz="1400" dirty="0">
                <a:solidFill>
                  <a:schemeClr val="accent5">
                    <a:lumMod val="50000"/>
                  </a:schemeClr>
                </a:solidFill>
                <a:latin typeface="inherit"/>
              </a:rPr>
              <a:t>: capacità di migliorare le nostre idee, per svilupparle con più raffinatezza.</a:t>
            </a:r>
            <a:endParaRPr lang="it-IT" sz="1400" b="0" i="0" dirty="0">
              <a:solidFill>
                <a:schemeClr val="accent5">
                  <a:lumMod val="50000"/>
                </a:schemeClr>
              </a:solidFill>
              <a:effectLst/>
              <a:latin typeface="inherit"/>
            </a:endParaRPr>
          </a:p>
        </p:txBody>
      </p:sp>
    </p:spTree>
    <p:extLst>
      <p:ext uri="{BB962C8B-B14F-4D97-AF65-F5344CB8AC3E}">
        <p14:creationId xmlns:p14="http://schemas.microsoft.com/office/powerpoint/2010/main" val="2328356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8378" y="173799"/>
            <a:ext cx="5611916" cy="954107"/>
          </a:xfrm>
          <a:prstGeom prst="rect">
            <a:avLst/>
          </a:prstGeom>
          <a:solidFill>
            <a:schemeClr val="accent1">
              <a:lumMod val="20000"/>
              <a:lumOff val="80000"/>
            </a:schemeClr>
          </a:solidFill>
        </p:spPr>
        <p:txBody>
          <a:bodyPr wrap="square">
            <a:spAutoFit/>
          </a:bodyPr>
          <a:lstStyle/>
          <a:p>
            <a:pPr algn="ctr"/>
            <a:r>
              <a:rPr lang="it-IT" sz="3200" b="1" dirty="0" smtClean="0">
                <a:ln w="9525">
                  <a:solidFill>
                    <a:schemeClr val="bg1"/>
                  </a:solidFill>
                  <a:prstDash val="solid"/>
                </a:ln>
                <a:solidFill>
                  <a:schemeClr val="accent5"/>
                </a:solidFill>
              </a:rPr>
              <a:t>I metodi partecipativi </a:t>
            </a:r>
          </a:p>
          <a:p>
            <a:pPr algn="ctr"/>
            <a:r>
              <a:rPr lang="it-IT" sz="2400" b="1" dirty="0" smtClean="0">
                <a:ln w="9525">
                  <a:solidFill>
                    <a:schemeClr val="bg1"/>
                  </a:solidFill>
                  <a:prstDash val="solid"/>
                </a:ln>
                <a:solidFill>
                  <a:schemeClr val="accent5"/>
                </a:solidFill>
              </a:rPr>
              <a:t>il cooperative </a:t>
            </a:r>
            <a:r>
              <a:rPr lang="it-IT" sz="2400" b="1" dirty="0" err="1" smtClean="0">
                <a:ln w="9525">
                  <a:solidFill>
                    <a:schemeClr val="bg1"/>
                  </a:solidFill>
                  <a:prstDash val="solid"/>
                </a:ln>
                <a:solidFill>
                  <a:schemeClr val="accent5"/>
                </a:solidFill>
              </a:rPr>
              <a:t>learning</a:t>
            </a:r>
            <a:endParaRPr lang="it-IT" b="1" dirty="0">
              <a:ln w="9525">
                <a:solidFill>
                  <a:schemeClr val="bg1"/>
                </a:solidFill>
                <a:prstDash val="solid"/>
              </a:ln>
              <a:solidFill>
                <a:schemeClr val="accent5"/>
              </a:solidFill>
            </a:endParaRPr>
          </a:p>
        </p:txBody>
      </p:sp>
      <p:sp>
        <p:nvSpPr>
          <p:cNvPr id="3" name="Rettangolo 2"/>
          <p:cNvSpPr/>
          <p:nvPr/>
        </p:nvSpPr>
        <p:spPr>
          <a:xfrm>
            <a:off x="475861" y="1720840"/>
            <a:ext cx="8425543" cy="3831818"/>
          </a:xfrm>
          <a:prstGeom prst="rect">
            <a:avLst/>
          </a:prstGeom>
        </p:spPr>
        <p:txBody>
          <a:bodyPr wrap="square">
            <a:spAutoFit/>
          </a:bodyPr>
          <a:lstStyle/>
          <a:p>
            <a:pPr>
              <a:lnSpc>
                <a:spcPct val="150000"/>
              </a:lnSpc>
            </a:pPr>
            <a:r>
              <a:rPr lang="it-IT" dirty="0">
                <a:solidFill>
                  <a:schemeClr val="accent5">
                    <a:lumMod val="75000"/>
                  </a:schemeClr>
                </a:solidFill>
                <a:latin typeface="noto sans"/>
              </a:rPr>
              <a:t>Diceva Benjamin Franklin: </a:t>
            </a:r>
            <a:r>
              <a:rPr lang="it-IT" b="1" dirty="0">
                <a:solidFill>
                  <a:schemeClr val="accent5">
                    <a:lumMod val="75000"/>
                  </a:schemeClr>
                </a:solidFill>
                <a:latin typeface="noto sans"/>
              </a:rPr>
              <a:t>“Dimmi e io dimentico, mostrami e io ricordo, coinvolgimi e io imparo”. </a:t>
            </a:r>
            <a:r>
              <a:rPr lang="it-IT" dirty="0">
                <a:solidFill>
                  <a:schemeClr val="accent5">
                    <a:lumMod val="75000"/>
                  </a:schemeClr>
                </a:solidFill>
                <a:latin typeface="noto sans"/>
              </a:rPr>
              <a:t>Il Cooperative </a:t>
            </a:r>
            <a:r>
              <a:rPr lang="it-IT" dirty="0" err="1">
                <a:solidFill>
                  <a:schemeClr val="accent5">
                    <a:lumMod val="75000"/>
                  </a:schemeClr>
                </a:solidFill>
                <a:latin typeface="noto sans"/>
              </a:rPr>
              <a:t>learning</a:t>
            </a:r>
            <a:r>
              <a:rPr lang="it-IT" dirty="0">
                <a:solidFill>
                  <a:schemeClr val="accent5">
                    <a:lumMod val="75000"/>
                  </a:schemeClr>
                </a:solidFill>
                <a:latin typeface="noto sans"/>
              </a:rPr>
              <a:t> è una </a:t>
            </a:r>
            <a:r>
              <a:rPr lang="it-IT" dirty="0" smtClean="0">
                <a:solidFill>
                  <a:schemeClr val="accent5">
                    <a:lumMod val="75000"/>
                  </a:schemeClr>
                </a:solidFill>
                <a:latin typeface="noto sans"/>
              </a:rPr>
              <a:t>forma </a:t>
            </a:r>
            <a:r>
              <a:rPr lang="it-IT" dirty="0">
                <a:solidFill>
                  <a:schemeClr val="accent5">
                    <a:lumMod val="75000"/>
                  </a:schemeClr>
                </a:solidFill>
                <a:latin typeface="noto sans"/>
              </a:rPr>
              <a:t>di insegnamento che si fonda, appunto, </a:t>
            </a:r>
            <a:r>
              <a:rPr lang="it-IT" u="sng" dirty="0">
                <a:solidFill>
                  <a:schemeClr val="accent5">
                    <a:lumMod val="75000"/>
                  </a:schemeClr>
                </a:solidFill>
                <a:latin typeface="noto sans"/>
              </a:rPr>
              <a:t>sul coinvolgimento attivo degli studenti come base dell’apprendimento</a:t>
            </a:r>
            <a:r>
              <a:rPr lang="it-IT" dirty="0">
                <a:solidFill>
                  <a:schemeClr val="accent5">
                    <a:lumMod val="75000"/>
                  </a:schemeClr>
                </a:solidFill>
                <a:latin typeface="noto sans"/>
              </a:rPr>
              <a:t>. In questa modalità didattica, gli studenti, impegnati in piccoli gruppi, sono chiamati a raggiungere un obiettivo comune: sotto la guida dell’insegnante, ognuno ha un ruolo specifico in base alle proprie capacità personali. Si tratta, quindi, di un metodo di insegnamento che valorizza l’inclusione e la socializzazione, migliorando al contempo i risultati della didattica. </a:t>
            </a:r>
            <a:endParaRPr lang="it-IT" dirty="0">
              <a:solidFill>
                <a:schemeClr val="accent5">
                  <a:lumMod val="75000"/>
                </a:schemeClr>
              </a:solidFill>
            </a:endParaRPr>
          </a:p>
        </p:txBody>
      </p:sp>
    </p:spTree>
    <p:extLst>
      <p:ext uri="{BB962C8B-B14F-4D97-AF65-F5344CB8AC3E}">
        <p14:creationId xmlns:p14="http://schemas.microsoft.com/office/powerpoint/2010/main" val="263082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4562" t="9379"/>
          <a:stretch/>
        </p:blipFill>
        <p:spPr>
          <a:xfrm>
            <a:off x="359051" y="811762"/>
            <a:ext cx="8794280" cy="4618653"/>
          </a:xfrm>
          <a:prstGeom prst="rect">
            <a:avLst/>
          </a:prstGeom>
        </p:spPr>
      </p:pic>
    </p:spTree>
    <p:extLst>
      <p:ext uri="{BB962C8B-B14F-4D97-AF65-F5344CB8AC3E}">
        <p14:creationId xmlns:p14="http://schemas.microsoft.com/office/powerpoint/2010/main" val="102771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940" t="3537" r="5302" b="8980"/>
          <a:stretch/>
        </p:blipFill>
        <p:spPr>
          <a:xfrm>
            <a:off x="513184" y="541176"/>
            <a:ext cx="3601218" cy="4515524"/>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2585" b="7211"/>
          <a:stretch/>
        </p:blipFill>
        <p:spPr>
          <a:xfrm>
            <a:off x="4671006" y="1324948"/>
            <a:ext cx="3605712" cy="4655975"/>
          </a:xfrm>
          <a:prstGeom prst="rect">
            <a:avLst/>
          </a:prstGeom>
        </p:spPr>
      </p:pic>
    </p:spTree>
    <p:extLst>
      <p:ext uri="{BB962C8B-B14F-4D97-AF65-F5344CB8AC3E}">
        <p14:creationId xmlns:p14="http://schemas.microsoft.com/office/powerpoint/2010/main" val="3552915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6057" t="9251" r="10171" b="34694"/>
          <a:stretch/>
        </p:blipFill>
        <p:spPr>
          <a:xfrm>
            <a:off x="653142" y="793102"/>
            <a:ext cx="3732246" cy="5041591"/>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b="39456"/>
          <a:stretch/>
        </p:blipFill>
        <p:spPr>
          <a:xfrm>
            <a:off x="5202885" y="793102"/>
            <a:ext cx="4169704" cy="4488025"/>
          </a:xfrm>
          <a:prstGeom prst="rect">
            <a:avLst/>
          </a:prstGeom>
        </p:spPr>
      </p:pic>
    </p:spTree>
    <p:extLst>
      <p:ext uri="{BB962C8B-B14F-4D97-AF65-F5344CB8AC3E}">
        <p14:creationId xmlns:p14="http://schemas.microsoft.com/office/powerpoint/2010/main" val="343800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2186" t="3672" r="9204" b="41695"/>
          <a:stretch/>
        </p:blipFill>
        <p:spPr>
          <a:xfrm>
            <a:off x="1180470" y="653143"/>
            <a:ext cx="4576517" cy="5654351"/>
          </a:xfrm>
          <a:prstGeom prst="rect">
            <a:avLst/>
          </a:prstGeom>
        </p:spPr>
      </p:pic>
    </p:spTree>
    <p:extLst>
      <p:ext uri="{BB962C8B-B14F-4D97-AF65-F5344CB8AC3E}">
        <p14:creationId xmlns:p14="http://schemas.microsoft.com/office/powerpoint/2010/main" val="2944426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14334" y="1287625"/>
            <a:ext cx="9056600" cy="4096139"/>
          </a:xfrm>
          <a:prstGeom prst="rect">
            <a:avLst/>
          </a:prstGeom>
        </p:spPr>
      </p:pic>
      <p:sp>
        <p:nvSpPr>
          <p:cNvPr id="4" name="Rettangolo 3"/>
          <p:cNvSpPr/>
          <p:nvPr/>
        </p:nvSpPr>
        <p:spPr>
          <a:xfrm>
            <a:off x="714334" y="5554835"/>
            <a:ext cx="8335347" cy="646331"/>
          </a:xfrm>
          <a:prstGeom prst="rect">
            <a:avLst/>
          </a:prstGeom>
        </p:spPr>
        <p:txBody>
          <a:bodyPr wrap="square">
            <a:spAutoFit/>
          </a:bodyPr>
          <a:lstStyle/>
          <a:p>
            <a:r>
              <a:rPr lang="it-IT" sz="1200" dirty="0">
                <a:hlinkClick r:id="rId3"/>
              </a:rPr>
              <a:t>https://miur.gov.it/documents/20182/7975243/infanzia+e+primaria+-+</a:t>
            </a:r>
            <a:r>
              <a:rPr lang="it-IT" sz="1200" dirty="0" smtClean="0">
                <a:hlinkClick r:id="rId3"/>
              </a:rPr>
              <a:t>m_pi.AOODPIT.REGISTRO+DECRETI+DIPARTIMENTALI%28R%29.0001327.29-05-2024.pdf/867ba72d-20c7-eb98-95ac-96fe542f9d05?t=1717406313443</a:t>
            </a:r>
            <a:r>
              <a:rPr lang="it-IT" sz="1200" dirty="0" smtClean="0"/>
              <a:t> </a:t>
            </a:r>
            <a:endParaRPr lang="it-IT" sz="1200" dirty="0"/>
          </a:p>
        </p:txBody>
      </p:sp>
    </p:spTree>
    <p:extLst>
      <p:ext uri="{BB962C8B-B14F-4D97-AF65-F5344CB8AC3E}">
        <p14:creationId xmlns:p14="http://schemas.microsoft.com/office/powerpoint/2010/main" val="2222973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17882"/>
          <a:stretch/>
        </p:blipFill>
        <p:spPr>
          <a:xfrm>
            <a:off x="719079" y="366469"/>
            <a:ext cx="8500723" cy="3869630"/>
          </a:xfrm>
          <a:prstGeom prst="rect">
            <a:avLst/>
          </a:prstGeom>
        </p:spPr>
      </p:pic>
    </p:spTree>
    <p:extLst>
      <p:ext uri="{BB962C8B-B14F-4D97-AF65-F5344CB8AC3E}">
        <p14:creationId xmlns:p14="http://schemas.microsoft.com/office/powerpoint/2010/main" val="3159727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79400" y="1408922"/>
            <a:ext cx="7039654" cy="5238388"/>
            <a:chOff x="2169660" y="1250089"/>
            <a:chExt cx="7238781" cy="5285253"/>
          </a:xfrm>
        </p:grpSpPr>
        <p:sp>
          <p:nvSpPr>
            <p:cNvPr id="7" name="Connettore 6"/>
            <p:cNvSpPr/>
            <p:nvPr/>
          </p:nvSpPr>
          <p:spPr>
            <a:xfrm>
              <a:off x="6702068" y="4363817"/>
              <a:ext cx="2333493" cy="1897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smtClean="0"/>
                <a:t>rapida diagnosi intuitiva della natura del problema</a:t>
              </a:r>
              <a:endParaRPr lang="it-IT" sz="1600" dirty="0"/>
            </a:p>
          </p:txBody>
        </p:sp>
        <p:sp>
          <p:nvSpPr>
            <p:cNvPr id="8" name="Connettore 7"/>
            <p:cNvSpPr/>
            <p:nvPr/>
          </p:nvSpPr>
          <p:spPr>
            <a:xfrm>
              <a:off x="7074947" y="1766696"/>
              <a:ext cx="2333493" cy="1897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percezione del problema</a:t>
              </a:r>
            </a:p>
          </p:txBody>
        </p:sp>
        <p:sp>
          <p:nvSpPr>
            <p:cNvPr id="9" name="Connettore 8"/>
            <p:cNvSpPr/>
            <p:nvPr/>
          </p:nvSpPr>
          <p:spPr>
            <a:xfrm>
              <a:off x="3995695" y="4638318"/>
              <a:ext cx="2333493" cy="1897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verifica della diagnosi mediante la raccolta di dati</a:t>
              </a:r>
            </a:p>
          </p:txBody>
        </p:sp>
        <p:sp>
          <p:nvSpPr>
            <p:cNvPr id="10" name="Connettore 9"/>
            <p:cNvSpPr/>
            <p:nvPr/>
          </p:nvSpPr>
          <p:spPr>
            <a:xfrm>
              <a:off x="2169660" y="2852459"/>
              <a:ext cx="2333493" cy="1897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si generano delle ipotesi di azione realizzandole come strategie d’azione </a:t>
              </a:r>
            </a:p>
          </p:txBody>
        </p:sp>
        <p:sp>
          <p:nvSpPr>
            <p:cNvPr id="11" name="Connettore 10"/>
            <p:cNvSpPr/>
            <p:nvPr/>
          </p:nvSpPr>
          <p:spPr>
            <a:xfrm>
              <a:off x="4503153" y="1250089"/>
              <a:ext cx="2333493" cy="1897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t>si raccolgono i dati sugli effetti che tali strategie hanno sull’insegnamento</a:t>
              </a:r>
              <a:endParaRPr lang="it-IT" sz="1600" dirty="0"/>
            </a:p>
          </p:txBody>
        </p:sp>
        <p:sp>
          <p:nvSpPr>
            <p:cNvPr id="12" name="Freccia circolare in giù 11"/>
            <p:cNvSpPr/>
            <p:nvPr/>
          </p:nvSpPr>
          <p:spPr>
            <a:xfrm rot="5400000">
              <a:off x="8665052" y="3894929"/>
              <a:ext cx="1138335" cy="34844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solidFill>
                  <a:schemeClr val="tx1"/>
                </a:solidFill>
              </a:endParaRPr>
            </a:p>
          </p:txBody>
        </p:sp>
        <p:sp>
          <p:nvSpPr>
            <p:cNvPr id="13" name="Freccia circolare in giù 12"/>
            <p:cNvSpPr/>
            <p:nvPr/>
          </p:nvSpPr>
          <p:spPr>
            <a:xfrm rot="9315244">
              <a:off x="5946460" y="6174708"/>
              <a:ext cx="1138335" cy="34844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solidFill>
                  <a:schemeClr val="tx1"/>
                </a:solidFill>
              </a:endParaRPr>
            </a:p>
          </p:txBody>
        </p:sp>
        <p:sp>
          <p:nvSpPr>
            <p:cNvPr id="14" name="Freccia circolare in giù 13"/>
            <p:cNvSpPr/>
            <p:nvPr/>
          </p:nvSpPr>
          <p:spPr>
            <a:xfrm rot="19013470">
              <a:off x="3140091" y="1974770"/>
              <a:ext cx="1138335" cy="34844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solidFill>
                  <a:schemeClr val="tx1"/>
                </a:solidFill>
              </a:endParaRPr>
            </a:p>
          </p:txBody>
        </p:sp>
        <p:sp>
          <p:nvSpPr>
            <p:cNvPr id="15" name="Freccia circolare in giù 14"/>
            <p:cNvSpPr/>
            <p:nvPr/>
          </p:nvSpPr>
          <p:spPr>
            <a:xfrm rot="13898419">
              <a:off x="2650255" y="5223811"/>
              <a:ext cx="1138335" cy="34844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solidFill>
                  <a:schemeClr val="tx1"/>
                </a:solidFill>
              </a:endParaRPr>
            </a:p>
          </p:txBody>
        </p:sp>
      </p:grpSp>
      <p:sp>
        <p:nvSpPr>
          <p:cNvPr id="16" name="Rettangolo 15"/>
          <p:cNvSpPr/>
          <p:nvPr/>
        </p:nvSpPr>
        <p:spPr>
          <a:xfrm>
            <a:off x="238378" y="173799"/>
            <a:ext cx="5313336" cy="954107"/>
          </a:xfrm>
          <a:prstGeom prst="rect">
            <a:avLst/>
          </a:prstGeom>
          <a:solidFill>
            <a:schemeClr val="accent1">
              <a:lumMod val="20000"/>
              <a:lumOff val="80000"/>
            </a:schemeClr>
          </a:solidFill>
        </p:spPr>
        <p:txBody>
          <a:bodyPr wrap="square">
            <a:spAutoFit/>
          </a:bodyPr>
          <a:lstStyle/>
          <a:p>
            <a:pPr algn="ctr"/>
            <a:r>
              <a:rPr lang="it-IT" sz="3200" b="1" dirty="0" smtClean="0">
                <a:ln w="9525">
                  <a:solidFill>
                    <a:schemeClr val="bg1"/>
                  </a:solidFill>
                  <a:prstDash val="solid"/>
                </a:ln>
                <a:solidFill>
                  <a:schemeClr val="accent5"/>
                </a:solidFill>
              </a:rPr>
              <a:t>I metodi partecipativi </a:t>
            </a:r>
          </a:p>
          <a:p>
            <a:pPr algn="ctr"/>
            <a:r>
              <a:rPr lang="it-IT" sz="2400" b="1" dirty="0">
                <a:ln w="9525">
                  <a:solidFill>
                    <a:schemeClr val="bg1"/>
                  </a:solidFill>
                  <a:prstDash val="solid"/>
                </a:ln>
                <a:solidFill>
                  <a:schemeClr val="accent5"/>
                </a:solidFill>
              </a:rPr>
              <a:t>La ricerca-azione</a:t>
            </a:r>
            <a:endParaRPr lang="it-IT" b="1" dirty="0">
              <a:ln w="9525">
                <a:solidFill>
                  <a:schemeClr val="bg1"/>
                </a:solidFill>
                <a:prstDash val="solid"/>
              </a:ln>
              <a:solidFill>
                <a:schemeClr val="accent5"/>
              </a:solidFill>
            </a:endParaRPr>
          </a:p>
        </p:txBody>
      </p:sp>
    </p:spTree>
    <p:extLst>
      <p:ext uri="{BB962C8B-B14F-4D97-AF65-F5344CB8AC3E}">
        <p14:creationId xmlns:p14="http://schemas.microsoft.com/office/powerpoint/2010/main" val="228307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9757" y="537628"/>
            <a:ext cx="7753738" cy="4939814"/>
          </a:xfrm>
          <a:prstGeom prst="rect">
            <a:avLst/>
          </a:prstGeom>
        </p:spPr>
        <p:txBody>
          <a:bodyPr wrap="square">
            <a:spAutoFit/>
          </a:bodyPr>
          <a:lstStyle/>
          <a:p>
            <a:pPr>
              <a:lnSpc>
                <a:spcPct val="150000"/>
              </a:lnSpc>
            </a:pPr>
            <a:r>
              <a:rPr lang="it-IT" sz="1600" dirty="0">
                <a:solidFill>
                  <a:schemeClr val="accent5">
                    <a:lumMod val="75000"/>
                  </a:schemeClr>
                </a:solidFill>
                <a:latin typeface="Gentium Basic"/>
              </a:rPr>
              <a:t>Una parte fondamentale del processo di RA è la documentazione. Le tecniche per la raccolta dei dati sono multiple e vanno selezionate in rapporto al problema, ai soggetti implicati, alla sostenibilità. Si possono usare, ad esempio</a:t>
            </a:r>
            <a:r>
              <a:rPr lang="it-IT" sz="1600" dirty="0" smtClean="0">
                <a:solidFill>
                  <a:schemeClr val="accent5">
                    <a:lumMod val="75000"/>
                  </a:schemeClr>
                </a:solidFill>
                <a:latin typeface="Gentium Basic"/>
              </a:rPr>
              <a:t>,</a:t>
            </a:r>
          </a:p>
          <a:p>
            <a:pPr>
              <a:lnSpc>
                <a:spcPct val="150000"/>
              </a:lnSpc>
            </a:pPr>
            <a:endParaRPr lang="it-IT" sz="1600" dirty="0">
              <a:solidFill>
                <a:schemeClr val="accent5">
                  <a:lumMod val="75000"/>
                </a:schemeClr>
              </a:solidFill>
              <a:latin typeface="Gentium Basic"/>
            </a:endParaRPr>
          </a:p>
          <a:p>
            <a:pPr>
              <a:lnSpc>
                <a:spcPct val="150000"/>
              </a:lnSpc>
              <a:buFont typeface="Arial" panose="020B0604020202020204" pitchFamily="34" charset="0"/>
              <a:buChar char="•"/>
            </a:pPr>
            <a:r>
              <a:rPr lang="it-IT" sz="1600" dirty="0">
                <a:solidFill>
                  <a:schemeClr val="accent5">
                    <a:lumMod val="75000"/>
                  </a:schemeClr>
                </a:solidFill>
                <a:latin typeface="Gentium Basic"/>
              </a:rPr>
              <a:t>i Diari per registrare fatti, aneddoti, impressioni, frammenti di realtà da riprendere in fase di analisi del percorso</a:t>
            </a:r>
            <a:r>
              <a:rPr lang="it-IT" sz="1600" dirty="0" smtClean="0">
                <a:solidFill>
                  <a:schemeClr val="accent5">
                    <a:lumMod val="75000"/>
                  </a:schemeClr>
                </a:solidFill>
                <a:latin typeface="Gentium Basic"/>
              </a:rPr>
              <a:t>;</a:t>
            </a:r>
          </a:p>
          <a:p>
            <a:pPr>
              <a:lnSpc>
                <a:spcPct val="150000"/>
              </a:lnSpc>
              <a:buFont typeface="Arial" panose="020B0604020202020204" pitchFamily="34" charset="0"/>
              <a:buChar char="•"/>
            </a:pPr>
            <a:endParaRPr lang="it-IT" sz="1600" dirty="0">
              <a:solidFill>
                <a:schemeClr val="accent5">
                  <a:lumMod val="75000"/>
                </a:schemeClr>
              </a:solidFill>
              <a:latin typeface="Gentium Basic"/>
            </a:endParaRPr>
          </a:p>
          <a:p>
            <a:pPr>
              <a:lnSpc>
                <a:spcPct val="150000"/>
              </a:lnSpc>
              <a:buFont typeface="Arial" panose="020B0604020202020204" pitchFamily="34" charset="0"/>
              <a:buChar char="•"/>
            </a:pPr>
            <a:r>
              <a:rPr lang="it-IT" sz="1600" dirty="0">
                <a:solidFill>
                  <a:schemeClr val="accent5">
                    <a:lumMod val="75000"/>
                  </a:schemeClr>
                </a:solidFill>
                <a:latin typeface="Gentium Basic"/>
              </a:rPr>
              <a:t>i Profili (di lezioni, dello sviluppo di un soggetto) che permettono di guardare all’evoluzione di una situazione o di un soggetto nel tempo</a:t>
            </a:r>
            <a:r>
              <a:rPr lang="it-IT" sz="1600" dirty="0" smtClean="0">
                <a:solidFill>
                  <a:schemeClr val="accent5">
                    <a:lumMod val="75000"/>
                  </a:schemeClr>
                </a:solidFill>
                <a:latin typeface="Gentium Basic"/>
              </a:rPr>
              <a:t>;</a:t>
            </a:r>
          </a:p>
          <a:p>
            <a:pPr>
              <a:lnSpc>
                <a:spcPct val="150000"/>
              </a:lnSpc>
              <a:buFont typeface="Arial" panose="020B0604020202020204" pitchFamily="34" charset="0"/>
              <a:buChar char="•"/>
            </a:pPr>
            <a:endParaRPr lang="it-IT" sz="1600" dirty="0">
              <a:solidFill>
                <a:schemeClr val="accent5">
                  <a:lumMod val="75000"/>
                </a:schemeClr>
              </a:solidFill>
              <a:latin typeface="Gentium Basic"/>
            </a:endParaRPr>
          </a:p>
          <a:p>
            <a:pPr>
              <a:lnSpc>
                <a:spcPct val="150000"/>
              </a:lnSpc>
              <a:buFont typeface="Arial" panose="020B0604020202020204" pitchFamily="34" charset="0"/>
              <a:buChar char="•"/>
            </a:pPr>
            <a:r>
              <a:rPr lang="it-IT" sz="1600" dirty="0">
                <a:solidFill>
                  <a:schemeClr val="accent5">
                    <a:lumMod val="75000"/>
                  </a:schemeClr>
                </a:solidFill>
                <a:latin typeface="Gentium Basic"/>
              </a:rPr>
              <a:t>le analisi di documenti prodotti all’interno della scuola possono fornire informazioni preziose per comprendere il problema e le potenzialità di intervento</a:t>
            </a:r>
            <a:r>
              <a:rPr lang="it-IT" sz="1600" dirty="0" smtClean="0">
                <a:solidFill>
                  <a:schemeClr val="accent5">
                    <a:lumMod val="75000"/>
                  </a:schemeClr>
                </a:solidFill>
                <a:latin typeface="Gentium Basic"/>
              </a:rPr>
              <a:t>;</a:t>
            </a:r>
          </a:p>
          <a:p>
            <a:pPr>
              <a:lnSpc>
                <a:spcPct val="150000"/>
              </a:lnSpc>
            </a:pPr>
            <a:endParaRPr lang="it-IT" sz="1600" b="0" i="0" dirty="0">
              <a:solidFill>
                <a:schemeClr val="accent5">
                  <a:lumMod val="75000"/>
                </a:schemeClr>
              </a:solidFill>
              <a:effectLst/>
              <a:latin typeface="Gentium Basic"/>
            </a:endParaRPr>
          </a:p>
        </p:txBody>
      </p:sp>
    </p:spTree>
    <p:extLst>
      <p:ext uri="{BB962C8B-B14F-4D97-AF65-F5344CB8AC3E}">
        <p14:creationId xmlns:p14="http://schemas.microsoft.com/office/powerpoint/2010/main" val="728004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3183" y="474345"/>
            <a:ext cx="8257593" cy="4662815"/>
          </a:xfrm>
          <a:prstGeom prst="rect">
            <a:avLst/>
          </a:prstGeom>
        </p:spPr>
        <p:txBody>
          <a:bodyPr wrap="square">
            <a:spAutoFit/>
          </a:bodyPr>
          <a:lstStyle/>
          <a:p>
            <a:pPr>
              <a:lnSpc>
                <a:spcPct val="150000"/>
              </a:lnSpc>
              <a:buFont typeface="Arial" panose="020B0604020202020204" pitchFamily="34" charset="0"/>
              <a:buChar char="•"/>
            </a:pPr>
            <a:endParaRPr lang="it-IT" dirty="0">
              <a:solidFill>
                <a:schemeClr val="accent5">
                  <a:lumMod val="75000"/>
                </a:schemeClr>
              </a:solidFill>
              <a:latin typeface="Gentium Basic"/>
            </a:endParaRPr>
          </a:p>
          <a:p>
            <a:pPr>
              <a:lnSpc>
                <a:spcPct val="150000"/>
              </a:lnSpc>
              <a:buFont typeface="Arial" panose="020B0604020202020204" pitchFamily="34" charset="0"/>
              <a:buChar char="•"/>
            </a:pPr>
            <a:r>
              <a:rPr lang="it-IT" dirty="0">
                <a:solidFill>
                  <a:schemeClr val="accent5">
                    <a:lumMod val="75000"/>
                  </a:schemeClr>
                </a:solidFill>
                <a:latin typeface="Gentium Basic"/>
              </a:rPr>
              <a:t>la documentazione fotografica o filmica per attivare il confronto e la ricerca tra insegnanti ed esperti.</a:t>
            </a:r>
          </a:p>
          <a:p>
            <a:pPr>
              <a:lnSpc>
                <a:spcPct val="150000"/>
              </a:lnSpc>
              <a:buFont typeface="Arial" panose="020B0604020202020204" pitchFamily="34" charset="0"/>
              <a:buChar char="•"/>
            </a:pPr>
            <a:endParaRPr lang="it-IT" dirty="0">
              <a:solidFill>
                <a:schemeClr val="accent5">
                  <a:lumMod val="75000"/>
                </a:schemeClr>
              </a:solidFill>
              <a:latin typeface="Gentium Basic"/>
            </a:endParaRPr>
          </a:p>
          <a:p>
            <a:pPr>
              <a:lnSpc>
                <a:spcPct val="150000"/>
              </a:lnSpc>
            </a:pPr>
            <a:r>
              <a:rPr lang="it-IT" dirty="0">
                <a:solidFill>
                  <a:schemeClr val="accent5">
                    <a:lumMod val="75000"/>
                  </a:schemeClr>
                </a:solidFill>
                <a:latin typeface="Gentium Basic"/>
              </a:rPr>
              <a:t>Spesso viene utilizzato il termine </a:t>
            </a:r>
            <a:r>
              <a:rPr lang="it-IT" b="1" dirty="0">
                <a:solidFill>
                  <a:schemeClr val="accent5">
                    <a:lumMod val="75000"/>
                  </a:schemeClr>
                </a:solidFill>
                <a:latin typeface="Gentium Basic"/>
              </a:rPr>
              <a:t>“triangolazione” </a:t>
            </a:r>
            <a:r>
              <a:rPr lang="it-IT" dirty="0">
                <a:solidFill>
                  <a:schemeClr val="accent5">
                    <a:lumMod val="75000"/>
                  </a:schemeClr>
                </a:solidFill>
                <a:latin typeface="Gentium Basic"/>
              </a:rPr>
              <a:t>riferendosi ad un particolare modo di trattare i dati nell’ambito della RA. È un metodo per correlare i dati in modo da poterli confrontare e contrapporre. Ad esempio un insegnante </a:t>
            </a:r>
            <a:r>
              <a:rPr lang="it-IT" u="sng" dirty="0">
                <a:solidFill>
                  <a:schemeClr val="accent5">
                    <a:lumMod val="75000"/>
                  </a:schemeClr>
                </a:solidFill>
                <a:latin typeface="Gentium Basic"/>
              </a:rPr>
              <a:t>può esaminare una situazione di insegnamento considerando il proprio punto di vista, quello degli studenti e dell’osservatore esterno. </a:t>
            </a:r>
            <a:r>
              <a:rPr lang="it-IT" dirty="0">
                <a:solidFill>
                  <a:schemeClr val="accent5">
                    <a:lumMod val="75000"/>
                  </a:schemeClr>
                </a:solidFill>
                <a:latin typeface="Gentium Basic"/>
              </a:rPr>
              <a:t>Potranno emergere concordanze di significato ma anche dissonanze utili ad approfondire la conoscenza stessa del problema indagato.</a:t>
            </a:r>
            <a:endParaRPr lang="it-IT" dirty="0"/>
          </a:p>
        </p:txBody>
      </p:sp>
    </p:spTree>
    <p:extLst>
      <p:ext uri="{BB962C8B-B14F-4D97-AF65-F5344CB8AC3E}">
        <p14:creationId xmlns:p14="http://schemas.microsoft.com/office/powerpoint/2010/main" val="2069353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3185" y="912569"/>
            <a:ext cx="7987004" cy="3416320"/>
          </a:xfrm>
          <a:prstGeom prst="rect">
            <a:avLst/>
          </a:prstGeom>
        </p:spPr>
        <p:txBody>
          <a:bodyPr wrap="square">
            <a:spAutoFit/>
          </a:bodyPr>
          <a:lstStyle/>
          <a:p>
            <a:pPr>
              <a:lnSpc>
                <a:spcPct val="200000"/>
              </a:lnSpc>
            </a:pPr>
            <a:r>
              <a:rPr lang="it-IT" b="1" dirty="0">
                <a:solidFill>
                  <a:schemeClr val="accent5">
                    <a:lumMod val="75000"/>
                  </a:schemeClr>
                </a:solidFill>
                <a:latin typeface="Gentium Basic"/>
              </a:rPr>
              <a:t>Aspetti critici della RA </a:t>
            </a:r>
            <a:r>
              <a:rPr lang="it-IT" dirty="0">
                <a:solidFill>
                  <a:schemeClr val="accent5">
                    <a:lumMod val="75000"/>
                  </a:schemeClr>
                </a:solidFill>
                <a:latin typeface="Gentium Basic"/>
              </a:rPr>
              <a:t>sono </a:t>
            </a:r>
            <a:r>
              <a:rPr lang="it-IT" u="sng" dirty="0">
                <a:solidFill>
                  <a:schemeClr val="accent5">
                    <a:lumMod val="75000"/>
                  </a:schemeClr>
                </a:solidFill>
                <a:latin typeface="Gentium Basic"/>
              </a:rPr>
              <a:t>il tempo </a:t>
            </a:r>
            <a:r>
              <a:rPr lang="it-IT" dirty="0">
                <a:solidFill>
                  <a:schemeClr val="accent5">
                    <a:lumMod val="75000"/>
                  </a:schemeClr>
                </a:solidFill>
                <a:latin typeface="Gentium Basic"/>
              </a:rPr>
              <a:t>necessario per effettuare in modo rigoroso i diversi passaggi, le </a:t>
            </a:r>
            <a:r>
              <a:rPr lang="it-IT" u="sng" dirty="0">
                <a:solidFill>
                  <a:schemeClr val="accent5">
                    <a:lumMod val="75000"/>
                  </a:schemeClr>
                </a:solidFill>
                <a:latin typeface="Gentium Basic"/>
              </a:rPr>
              <a:t>competenze metodologiche </a:t>
            </a:r>
            <a:r>
              <a:rPr lang="it-IT" dirty="0">
                <a:solidFill>
                  <a:schemeClr val="accent5">
                    <a:lumMod val="75000"/>
                  </a:schemeClr>
                </a:solidFill>
                <a:latin typeface="Gentium Basic"/>
              </a:rPr>
              <a:t>richieste agli insegnanti, </a:t>
            </a:r>
            <a:r>
              <a:rPr lang="it-IT" u="sng" dirty="0">
                <a:solidFill>
                  <a:schemeClr val="accent5">
                    <a:lumMod val="75000"/>
                  </a:schemeClr>
                </a:solidFill>
                <a:latin typeface="Gentium Basic"/>
              </a:rPr>
              <a:t>l’effettiva possibilità di poter operare in collaborazione con esperti esterni </a:t>
            </a:r>
            <a:r>
              <a:rPr lang="it-IT" dirty="0">
                <a:solidFill>
                  <a:schemeClr val="accent5">
                    <a:lumMod val="75000"/>
                  </a:schemeClr>
                </a:solidFill>
                <a:latin typeface="Gentium Basic"/>
              </a:rPr>
              <a:t>che portino una diversa prospettiva.</a:t>
            </a:r>
          </a:p>
          <a:p>
            <a:pPr>
              <a:lnSpc>
                <a:spcPct val="200000"/>
              </a:lnSpc>
            </a:pPr>
            <a:r>
              <a:rPr lang="it-IT" dirty="0">
                <a:solidFill>
                  <a:schemeClr val="accent5">
                    <a:lumMod val="75000"/>
                  </a:schemeClr>
                </a:solidFill>
                <a:latin typeface="Gentium Basic"/>
              </a:rPr>
              <a:t>Tali criticità hanno condotto ad una molteplicità di modi per attivare la RA, a volte così diversi da snaturarne il modello iniziale.</a:t>
            </a:r>
          </a:p>
        </p:txBody>
      </p:sp>
    </p:spTree>
    <p:extLst>
      <p:ext uri="{BB962C8B-B14F-4D97-AF65-F5344CB8AC3E}">
        <p14:creationId xmlns:p14="http://schemas.microsoft.com/office/powerpoint/2010/main" val="1725960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7747" y="420269"/>
            <a:ext cx="8602824" cy="1077218"/>
          </a:xfrm>
          <a:prstGeom prst="rect">
            <a:avLst/>
          </a:prstGeom>
          <a:solidFill>
            <a:schemeClr val="accent1">
              <a:lumMod val="20000"/>
              <a:lumOff val="80000"/>
            </a:schemeClr>
          </a:solidFill>
        </p:spPr>
        <p:txBody>
          <a:bodyPr wrap="square">
            <a:spAutoFit/>
          </a:bodyPr>
          <a:lstStyle/>
          <a:p>
            <a:pPr algn="ctr"/>
            <a:r>
              <a:rPr lang="it-IT" sz="3600" b="1" dirty="0" smtClean="0">
                <a:ln w="9525">
                  <a:solidFill>
                    <a:schemeClr val="bg1"/>
                  </a:solidFill>
                  <a:prstDash val="solid"/>
                </a:ln>
                <a:solidFill>
                  <a:schemeClr val="accent5"/>
                </a:solidFill>
              </a:rPr>
              <a:t>I metodi partecipativi </a:t>
            </a:r>
          </a:p>
          <a:p>
            <a:pPr algn="ctr"/>
            <a:r>
              <a:rPr lang="it-IT" sz="2800" b="1" dirty="0" smtClean="0">
                <a:solidFill>
                  <a:schemeClr val="accent5">
                    <a:lumMod val="75000"/>
                  </a:schemeClr>
                </a:solidFill>
              </a:rPr>
              <a:t>la classe capovolta (</a:t>
            </a:r>
            <a:r>
              <a:rPr lang="it-IT" sz="2800" dirty="0" err="1">
                <a:solidFill>
                  <a:schemeClr val="accent5">
                    <a:lumMod val="75000"/>
                  </a:schemeClr>
                </a:solidFill>
              </a:rPr>
              <a:t>Flipped</a:t>
            </a:r>
            <a:r>
              <a:rPr lang="it-IT" sz="2800" dirty="0">
                <a:solidFill>
                  <a:schemeClr val="accent5">
                    <a:lumMod val="75000"/>
                  </a:schemeClr>
                </a:solidFill>
              </a:rPr>
              <a:t> </a:t>
            </a:r>
            <a:r>
              <a:rPr lang="it-IT" sz="2800" dirty="0" err="1" smtClean="0">
                <a:solidFill>
                  <a:schemeClr val="accent5">
                    <a:lumMod val="75000"/>
                  </a:schemeClr>
                </a:solidFill>
              </a:rPr>
              <a:t>Classroom</a:t>
            </a:r>
            <a:r>
              <a:rPr lang="it-IT" sz="2800" b="1" dirty="0" smtClean="0">
                <a:solidFill>
                  <a:schemeClr val="accent5">
                    <a:lumMod val="75000"/>
                  </a:schemeClr>
                </a:solidFill>
              </a:rPr>
              <a:t>)</a:t>
            </a:r>
            <a:endParaRPr lang="it-IT" sz="2800" b="1" dirty="0">
              <a:solidFill>
                <a:schemeClr val="accent5">
                  <a:lumMod val="75000"/>
                </a:schemeClr>
              </a:solidFill>
            </a:endParaRPr>
          </a:p>
        </p:txBody>
      </p:sp>
      <p:sp>
        <p:nvSpPr>
          <p:cNvPr id="3" name="Rettangolo 2"/>
          <p:cNvSpPr/>
          <p:nvPr/>
        </p:nvSpPr>
        <p:spPr>
          <a:xfrm>
            <a:off x="626393" y="1656098"/>
            <a:ext cx="8573592" cy="4662815"/>
          </a:xfrm>
          <a:prstGeom prst="rect">
            <a:avLst/>
          </a:prstGeom>
        </p:spPr>
        <p:txBody>
          <a:bodyPr wrap="square">
            <a:spAutoFit/>
          </a:bodyPr>
          <a:lstStyle/>
          <a:p>
            <a:pPr indent="-285750">
              <a:lnSpc>
                <a:spcPct val="150000"/>
              </a:lnSpc>
              <a:buFont typeface="Arial" panose="020B0604020202020204" pitchFamily="34" charset="0"/>
              <a:buChar char="•"/>
            </a:pPr>
            <a:r>
              <a:rPr lang="it-IT" dirty="0">
                <a:solidFill>
                  <a:schemeClr val="accent5">
                    <a:lumMod val="75000"/>
                  </a:schemeClr>
                </a:solidFill>
                <a:latin typeface="Gentium Basic"/>
              </a:rPr>
              <a:t>Con la didattica capovolta la lezione viene spostata a casa: l'alunno impara la lezione autonomamente con video didattici e materiale multimediale, quindi torna a scuola per discutere in maniera attiva l'argomento affrontato a casa attraverso la cooperazione con gli altri alunni e l'insegnante</a:t>
            </a:r>
            <a:r>
              <a:rPr lang="it-IT" dirty="0" smtClean="0">
                <a:solidFill>
                  <a:schemeClr val="accent5">
                    <a:lumMod val="75000"/>
                  </a:schemeClr>
                </a:solidFill>
                <a:latin typeface="Gentium Basic"/>
              </a:rPr>
              <a:t>.</a:t>
            </a:r>
          </a:p>
          <a:p>
            <a:pPr>
              <a:lnSpc>
                <a:spcPct val="150000"/>
              </a:lnSpc>
            </a:pPr>
            <a:endParaRPr lang="it-IT" dirty="0" smtClean="0">
              <a:solidFill>
                <a:schemeClr val="accent5">
                  <a:lumMod val="75000"/>
                </a:schemeClr>
              </a:solidFill>
              <a:latin typeface="Gentium Basic"/>
            </a:endParaRPr>
          </a:p>
          <a:p>
            <a:pPr>
              <a:lnSpc>
                <a:spcPct val="150000"/>
              </a:lnSpc>
            </a:pPr>
            <a:r>
              <a:rPr lang="it-IT" b="1" dirty="0">
                <a:solidFill>
                  <a:schemeClr val="accent5">
                    <a:lumMod val="75000"/>
                  </a:schemeClr>
                </a:solidFill>
                <a:latin typeface="Gentium Basic"/>
              </a:rPr>
              <a:t>La </a:t>
            </a:r>
            <a:r>
              <a:rPr lang="it-IT" b="1" dirty="0" err="1">
                <a:solidFill>
                  <a:schemeClr val="accent5">
                    <a:lumMod val="75000"/>
                  </a:schemeClr>
                </a:solidFill>
                <a:latin typeface="Gentium Basic"/>
              </a:rPr>
              <a:t>Flipped</a:t>
            </a:r>
            <a:r>
              <a:rPr lang="it-IT" b="1" dirty="0">
                <a:solidFill>
                  <a:schemeClr val="accent5">
                    <a:lumMod val="75000"/>
                  </a:schemeClr>
                </a:solidFill>
                <a:latin typeface="Gentium Basic"/>
              </a:rPr>
              <a:t> </a:t>
            </a:r>
            <a:r>
              <a:rPr lang="it-IT" b="1" dirty="0" err="1">
                <a:solidFill>
                  <a:schemeClr val="accent5">
                    <a:lumMod val="75000"/>
                  </a:schemeClr>
                </a:solidFill>
                <a:latin typeface="Gentium Basic"/>
              </a:rPr>
              <a:t>Classroom</a:t>
            </a:r>
            <a:r>
              <a:rPr lang="it-IT" b="1" dirty="0">
                <a:solidFill>
                  <a:schemeClr val="accent5">
                    <a:lumMod val="75000"/>
                  </a:schemeClr>
                </a:solidFill>
                <a:latin typeface="Gentium Basic"/>
              </a:rPr>
              <a:t> </a:t>
            </a:r>
            <a:r>
              <a:rPr lang="it-IT" dirty="0">
                <a:solidFill>
                  <a:schemeClr val="accent5">
                    <a:lumMod val="75000"/>
                  </a:schemeClr>
                </a:solidFill>
                <a:latin typeface="Gentium Basic"/>
              </a:rPr>
              <a:t>viene applicata nella didattica attraverso due momenti:</a:t>
            </a:r>
          </a:p>
          <a:p>
            <a:pPr marL="342900" indent="-342900">
              <a:lnSpc>
                <a:spcPct val="150000"/>
              </a:lnSpc>
              <a:buFont typeface="+mj-lt"/>
              <a:buAutoNum type="arabicPeriod"/>
            </a:pPr>
            <a:r>
              <a:rPr lang="it-IT" dirty="0" smtClean="0">
                <a:solidFill>
                  <a:schemeClr val="accent5">
                    <a:lumMod val="75000"/>
                  </a:schemeClr>
                </a:solidFill>
                <a:latin typeface="Gentium Basic"/>
              </a:rPr>
              <a:t>consiste </a:t>
            </a:r>
            <a:r>
              <a:rPr lang="it-IT" dirty="0">
                <a:solidFill>
                  <a:schemeClr val="accent5">
                    <a:lumMod val="75000"/>
                  </a:schemeClr>
                </a:solidFill>
                <a:latin typeface="Gentium Basic"/>
              </a:rPr>
              <a:t>nell'apprendimento autonomo da parte di ogni studente, all'esterno delle aule scolastiche e con l'ausilio di risorse digitali;</a:t>
            </a:r>
          </a:p>
          <a:p>
            <a:pPr marL="342900" indent="-342900">
              <a:lnSpc>
                <a:spcPct val="150000"/>
              </a:lnSpc>
              <a:buFont typeface="+mj-lt"/>
              <a:buAutoNum type="arabicPeriod"/>
            </a:pPr>
            <a:r>
              <a:rPr lang="it-IT" dirty="0" smtClean="0">
                <a:solidFill>
                  <a:schemeClr val="accent5">
                    <a:lumMod val="75000"/>
                  </a:schemeClr>
                </a:solidFill>
                <a:latin typeface="Gentium Basic"/>
              </a:rPr>
              <a:t>prevede </a:t>
            </a:r>
            <a:r>
              <a:rPr lang="it-IT" dirty="0">
                <a:solidFill>
                  <a:schemeClr val="accent5">
                    <a:lumMod val="75000"/>
                  </a:schemeClr>
                </a:solidFill>
                <a:latin typeface="Gentium Basic"/>
              </a:rPr>
              <a:t>le ore di lezione in aula, contraddistinte da una didattica orientata alla messa in pratica delle nozioni apprese, dove la collaborazione e la cooperazione degli studenti diventano centrali nel processo di apprendimento</a:t>
            </a:r>
            <a:r>
              <a:rPr lang="it-IT" dirty="0" smtClean="0">
                <a:solidFill>
                  <a:schemeClr val="accent5">
                    <a:lumMod val="75000"/>
                  </a:schemeClr>
                </a:solidFill>
                <a:latin typeface="Gentium Basic"/>
              </a:rPr>
              <a:t>.</a:t>
            </a:r>
            <a:endParaRPr lang="it-IT" dirty="0">
              <a:solidFill>
                <a:schemeClr val="accent5">
                  <a:lumMod val="75000"/>
                </a:schemeClr>
              </a:solidFill>
              <a:latin typeface="Gentium Basic"/>
            </a:endParaRPr>
          </a:p>
        </p:txBody>
      </p:sp>
    </p:spTree>
    <p:extLst>
      <p:ext uri="{BB962C8B-B14F-4D97-AF65-F5344CB8AC3E}">
        <p14:creationId xmlns:p14="http://schemas.microsoft.com/office/powerpoint/2010/main" val="3839262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1135" y="645344"/>
            <a:ext cx="8098971" cy="3416320"/>
          </a:xfrm>
          <a:prstGeom prst="rect">
            <a:avLst/>
          </a:prstGeom>
        </p:spPr>
        <p:txBody>
          <a:bodyPr wrap="square">
            <a:spAutoFit/>
          </a:bodyPr>
          <a:lstStyle/>
          <a:p>
            <a:pPr>
              <a:lnSpc>
                <a:spcPct val="150000"/>
              </a:lnSpc>
            </a:pPr>
            <a:r>
              <a:rPr lang="it-IT" dirty="0">
                <a:solidFill>
                  <a:schemeClr val="accent5">
                    <a:lumMod val="75000"/>
                  </a:schemeClr>
                </a:solidFill>
                <a:latin typeface="Gentium Basic"/>
              </a:rPr>
              <a:t>L'insegnamento capovolto propone quindi l'inversione dei due momenti classici, lezione e studio individuale:</a:t>
            </a:r>
          </a:p>
          <a:p>
            <a:pPr marL="285750" indent="-285750">
              <a:lnSpc>
                <a:spcPct val="150000"/>
              </a:lnSpc>
              <a:buFont typeface="Arial" panose="020B0604020202020204" pitchFamily="34" charset="0"/>
              <a:buChar char="•"/>
            </a:pPr>
            <a:r>
              <a:rPr lang="it-IT" dirty="0">
                <a:solidFill>
                  <a:schemeClr val="accent5">
                    <a:lumMod val="75000"/>
                  </a:schemeClr>
                </a:solidFill>
                <a:latin typeface="Gentium Basic"/>
              </a:rPr>
              <a:t>la lezione viene spostata a casa, sostituita dallo studio individuale dei materiali suggeriti dall'insegnante (preferibilmente </a:t>
            </a:r>
            <a:r>
              <a:rPr lang="it-IT" dirty="0" err="1">
                <a:solidFill>
                  <a:schemeClr val="accent5">
                    <a:lumMod val="75000"/>
                  </a:schemeClr>
                </a:solidFill>
                <a:latin typeface="Gentium Basic"/>
              </a:rPr>
              <a:t>videolezioni</a:t>
            </a:r>
            <a:r>
              <a:rPr lang="it-IT" dirty="0">
                <a:solidFill>
                  <a:schemeClr val="accent5">
                    <a:lumMod val="75000"/>
                  </a:schemeClr>
                </a:solidFill>
                <a:latin typeface="Gentium Basic"/>
              </a:rPr>
              <a:t>);</a:t>
            </a:r>
          </a:p>
          <a:p>
            <a:pPr marL="285750" indent="-285750">
              <a:lnSpc>
                <a:spcPct val="150000"/>
              </a:lnSpc>
              <a:buFont typeface="Arial" panose="020B0604020202020204" pitchFamily="34" charset="0"/>
              <a:buChar char="•"/>
            </a:pPr>
            <a:r>
              <a:rPr lang="it-IT" dirty="0">
                <a:solidFill>
                  <a:schemeClr val="accent5">
                    <a:lumMod val="75000"/>
                  </a:schemeClr>
                </a:solidFill>
                <a:latin typeface="Gentium Basic"/>
              </a:rPr>
              <a:t>lo studio individuale viene spostato a scuola, sostituito da un'attività collaborativa, dove l'insegnante può esercitare il suo ruolo di tutor al fianco degli studenti.</a:t>
            </a:r>
          </a:p>
          <a:p>
            <a:pPr indent="-285750">
              <a:lnSpc>
                <a:spcPct val="150000"/>
              </a:lnSpc>
              <a:buFont typeface="Arial" panose="020B0604020202020204" pitchFamily="34" charset="0"/>
              <a:buChar char="•"/>
            </a:pPr>
            <a:endParaRPr lang="it-IT" dirty="0">
              <a:solidFill>
                <a:schemeClr val="accent5">
                  <a:lumMod val="75000"/>
                </a:schemeClr>
              </a:solidFill>
              <a:latin typeface="Gentium Basic"/>
            </a:endParaRPr>
          </a:p>
        </p:txBody>
      </p:sp>
    </p:spTree>
    <p:extLst>
      <p:ext uri="{BB962C8B-B14F-4D97-AF65-F5344CB8AC3E}">
        <p14:creationId xmlns:p14="http://schemas.microsoft.com/office/powerpoint/2010/main" val="1947082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4875" y="420269"/>
            <a:ext cx="4868096" cy="830997"/>
          </a:xfrm>
          <a:prstGeom prst="rect">
            <a:avLst/>
          </a:prstGeom>
          <a:solidFill>
            <a:schemeClr val="accent1">
              <a:lumMod val="20000"/>
              <a:lumOff val="80000"/>
            </a:schemeClr>
          </a:solidFill>
        </p:spPr>
        <p:txBody>
          <a:bodyPr wrap="square">
            <a:spAutoFit/>
          </a:bodyPr>
          <a:lstStyle/>
          <a:p>
            <a:pPr algn="ctr"/>
            <a:r>
              <a:rPr lang="it-IT" sz="2800" b="1" dirty="0" smtClean="0">
                <a:ln w="9525">
                  <a:solidFill>
                    <a:schemeClr val="bg1"/>
                  </a:solidFill>
                  <a:prstDash val="solid"/>
                </a:ln>
                <a:solidFill>
                  <a:schemeClr val="accent5"/>
                </a:solidFill>
              </a:rPr>
              <a:t>I metodi partecipativi </a:t>
            </a:r>
          </a:p>
          <a:p>
            <a:pPr algn="ctr"/>
            <a:r>
              <a:rPr lang="it-IT" sz="2000" b="1" dirty="0" smtClean="0">
                <a:solidFill>
                  <a:schemeClr val="accent5">
                    <a:lumMod val="75000"/>
                  </a:schemeClr>
                </a:solidFill>
              </a:rPr>
              <a:t>la didattica breve</a:t>
            </a:r>
            <a:endParaRPr lang="it-IT" sz="2000" b="1" dirty="0">
              <a:solidFill>
                <a:schemeClr val="accent5">
                  <a:lumMod val="75000"/>
                </a:schemeClr>
              </a:solidFill>
            </a:endParaRPr>
          </a:p>
        </p:txBody>
      </p:sp>
      <p:sp>
        <p:nvSpPr>
          <p:cNvPr id="3" name="Rettangolo 2"/>
          <p:cNvSpPr/>
          <p:nvPr/>
        </p:nvSpPr>
        <p:spPr>
          <a:xfrm>
            <a:off x="485193" y="1497487"/>
            <a:ext cx="8108302" cy="3919022"/>
          </a:xfrm>
          <a:prstGeom prst="rect">
            <a:avLst/>
          </a:prstGeom>
        </p:spPr>
        <p:txBody>
          <a:bodyPr wrap="square">
            <a:spAutoFit/>
          </a:bodyPr>
          <a:lstStyle/>
          <a:p>
            <a:pPr>
              <a:lnSpc>
                <a:spcPct val="150000"/>
              </a:lnSpc>
            </a:pPr>
            <a:r>
              <a:rPr lang="it-IT" sz="1600" dirty="0">
                <a:solidFill>
                  <a:schemeClr val="accent5">
                    <a:lumMod val="75000"/>
                  </a:schemeClr>
                </a:solidFill>
                <a:latin typeface="Gentium Basic"/>
              </a:rPr>
              <a:t>Complesso di tutte le metodologie che, agli obiettivi della didattica tradizionale ( rispetto del rigore scientifico e dei contenuti delle varie discipline) </a:t>
            </a:r>
            <a:r>
              <a:rPr lang="it-IT" sz="1600" b="1" dirty="0">
                <a:solidFill>
                  <a:schemeClr val="accent5">
                    <a:lumMod val="75000"/>
                  </a:schemeClr>
                </a:solidFill>
                <a:latin typeface="Gentium Basic"/>
              </a:rPr>
              <a:t>aggiunge anche quello della drastica riduzione del tempo necessario al loro insegnamento ed al loro apprendimento</a:t>
            </a:r>
            <a:r>
              <a:rPr lang="it-IT" sz="1600" dirty="0">
                <a:solidFill>
                  <a:schemeClr val="accent5">
                    <a:lumMod val="75000"/>
                  </a:schemeClr>
                </a:solidFill>
                <a:latin typeface="Gentium Basic"/>
              </a:rPr>
              <a:t>. La DB non è una didattica frettolosa e puramente divulgativa; al contrario è una didattica giocata tutta sulla pulizia dei ragionamenti e sulla loro </a:t>
            </a:r>
            <a:r>
              <a:rPr lang="it-IT" sz="1600" dirty="0" smtClean="0">
                <a:solidFill>
                  <a:schemeClr val="accent5">
                    <a:lumMod val="75000"/>
                  </a:schemeClr>
                </a:solidFill>
                <a:latin typeface="Gentium Basic"/>
              </a:rPr>
              <a:t>essenzialità:</a:t>
            </a:r>
          </a:p>
          <a:p>
            <a:pPr marL="342900" indent="-342900">
              <a:lnSpc>
                <a:spcPct val="150000"/>
              </a:lnSpc>
              <a:buAutoNum type="arabicPeriod"/>
            </a:pPr>
            <a:r>
              <a:rPr lang="it-IT" sz="1600" dirty="0" smtClean="0">
                <a:solidFill>
                  <a:schemeClr val="accent5">
                    <a:lumMod val="75000"/>
                  </a:schemeClr>
                </a:solidFill>
                <a:latin typeface="Gentium Basic"/>
              </a:rPr>
              <a:t>Destrutturazione verticale ossia «smontare la materia nei suoi contenuti essenziali individuando  gli argomenti da trattare ( ad opera del docente)</a:t>
            </a:r>
          </a:p>
          <a:p>
            <a:pPr marL="342900" indent="-342900">
              <a:lnSpc>
                <a:spcPct val="150000"/>
              </a:lnSpc>
              <a:buAutoNum type="arabicPeriod"/>
            </a:pPr>
            <a:r>
              <a:rPr lang="it-IT" sz="1600" dirty="0" smtClean="0">
                <a:solidFill>
                  <a:schemeClr val="accent5">
                    <a:lumMod val="75000"/>
                  </a:schemeClr>
                </a:solidFill>
                <a:latin typeface="Gentium Basic"/>
              </a:rPr>
              <a:t>Destrutturazione  a livello orizzontale ossia suddividere gli argomenti in elementi semplici</a:t>
            </a:r>
            <a:endParaRPr lang="it-IT" sz="1600" dirty="0">
              <a:solidFill>
                <a:schemeClr val="accent5">
                  <a:lumMod val="75000"/>
                </a:schemeClr>
              </a:solidFill>
              <a:latin typeface="Gentium Basic"/>
            </a:endParaRPr>
          </a:p>
        </p:txBody>
      </p:sp>
      <p:sp>
        <p:nvSpPr>
          <p:cNvPr id="4" name="Esplosione 2 3"/>
          <p:cNvSpPr/>
          <p:nvPr/>
        </p:nvSpPr>
        <p:spPr>
          <a:xfrm>
            <a:off x="1817758" y="5038531"/>
            <a:ext cx="3122330" cy="181946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Mappe concettuali</a:t>
            </a:r>
            <a:endParaRPr lang="it-IT" dirty="0"/>
          </a:p>
        </p:txBody>
      </p:sp>
      <p:sp>
        <p:nvSpPr>
          <p:cNvPr id="5" name="Esplosione 2 4"/>
          <p:cNvSpPr/>
          <p:nvPr/>
        </p:nvSpPr>
        <p:spPr>
          <a:xfrm>
            <a:off x="5205626" y="4966996"/>
            <a:ext cx="3122330" cy="181946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Tavole sinottiche</a:t>
            </a:r>
            <a:endParaRPr lang="it-IT" dirty="0"/>
          </a:p>
        </p:txBody>
      </p:sp>
    </p:spTree>
    <p:extLst>
      <p:ext uri="{BB962C8B-B14F-4D97-AF65-F5344CB8AC3E}">
        <p14:creationId xmlns:p14="http://schemas.microsoft.com/office/powerpoint/2010/main" val="2584946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1217" y="1765462"/>
            <a:ext cx="8761444" cy="4524315"/>
          </a:xfrm>
          <a:prstGeom prst="rect">
            <a:avLst/>
          </a:prstGeom>
        </p:spPr>
        <p:txBody>
          <a:bodyPr wrap="square">
            <a:spAutoFit/>
          </a:bodyPr>
          <a:lstStyle/>
          <a:p>
            <a:pPr>
              <a:lnSpc>
                <a:spcPct val="150000"/>
              </a:lnSpc>
            </a:pPr>
            <a:endParaRPr lang="it-IT" sz="1600" dirty="0">
              <a:solidFill>
                <a:srgbClr val="002060"/>
              </a:solidFill>
              <a:latin typeface="Roboto Condensed"/>
            </a:endParaRPr>
          </a:p>
          <a:p>
            <a:pPr>
              <a:lnSpc>
                <a:spcPct val="150000"/>
              </a:lnSpc>
            </a:pPr>
            <a:r>
              <a:rPr lang="it-IT" sz="1600" dirty="0">
                <a:solidFill>
                  <a:srgbClr val="002060"/>
                </a:solidFill>
                <a:latin typeface="Open Sans"/>
              </a:rPr>
              <a:t>Le tavole sinottiche sono uno strumento grafico molto utile per rappresentare informazioni in modo chiaro e organizzato. Si tratta di una tabella che riassume in modo sintetico i dati di interesse, suddivisi in categorie e sottocategorie.</a:t>
            </a:r>
          </a:p>
          <a:p>
            <a:pPr>
              <a:lnSpc>
                <a:spcPct val="150000"/>
              </a:lnSpc>
            </a:pPr>
            <a:r>
              <a:rPr lang="it-IT" sz="1600" dirty="0">
                <a:solidFill>
                  <a:srgbClr val="002060"/>
                </a:solidFill>
                <a:latin typeface="Roboto Condensed"/>
              </a:rPr>
              <a:t>Caratteristiche delle tavole sinottiche</a:t>
            </a:r>
          </a:p>
          <a:p>
            <a:pPr>
              <a:lnSpc>
                <a:spcPct val="150000"/>
              </a:lnSpc>
            </a:pPr>
            <a:r>
              <a:rPr lang="it-IT" sz="1600" dirty="0">
                <a:solidFill>
                  <a:srgbClr val="002060"/>
                </a:solidFill>
                <a:latin typeface="Open Sans"/>
              </a:rPr>
              <a:t>Le tavole sinottiche presentano alcune caratteristiche che le rendono particolarmente efficaci:</a:t>
            </a:r>
          </a:p>
          <a:p>
            <a:pPr>
              <a:lnSpc>
                <a:spcPct val="150000"/>
              </a:lnSpc>
              <a:buFont typeface="Arial" panose="020B0604020202020204" pitchFamily="34" charset="0"/>
              <a:buChar char="•"/>
            </a:pPr>
            <a:r>
              <a:rPr lang="it-IT" sz="1600" dirty="0">
                <a:solidFill>
                  <a:srgbClr val="002060"/>
                </a:solidFill>
                <a:latin typeface="Open Sans"/>
              </a:rPr>
              <a:t>Sono organizzate in modo gerarchico, con le informazioni principali in alto e quelle di dettaglio in basso.</a:t>
            </a:r>
          </a:p>
          <a:p>
            <a:pPr>
              <a:lnSpc>
                <a:spcPct val="150000"/>
              </a:lnSpc>
              <a:buFont typeface="Arial" panose="020B0604020202020204" pitchFamily="34" charset="0"/>
              <a:buChar char="•"/>
            </a:pPr>
            <a:r>
              <a:rPr lang="it-IT" sz="1600" dirty="0">
                <a:solidFill>
                  <a:srgbClr val="002060"/>
                </a:solidFill>
                <a:latin typeface="Open Sans"/>
              </a:rPr>
              <a:t>Utilizzano simboli e colori per rendere più facilmente riconoscibili le categorie e le sottocategorie.</a:t>
            </a:r>
          </a:p>
          <a:p>
            <a:pPr>
              <a:lnSpc>
                <a:spcPct val="150000"/>
              </a:lnSpc>
              <a:buFont typeface="Arial" panose="020B0604020202020204" pitchFamily="34" charset="0"/>
              <a:buChar char="•"/>
            </a:pPr>
            <a:r>
              <a:rPr lang="it-IT" sz="1600" dirty="0">
                <a:solidFill>
                  <a:srgbClr val="002060"/>
                </a:solidFill>
                <a:latin typeface="Open Sans"/>
              </a:rPr>
              <a:t>Sono molto sintetiche, in modo da consentire una visione d’insieme immediata.</a:t>
            </a:r>
          </a:p>
          <a:p>
            <a:pPr>
              <a:lnSpc>
                <a:spcPct val="150000"/>
              </a:lnSpc>
              <a:buFont typeface="Arial" panose="020B0604020202020204" pitchFamily="34" charset="0"/>
              <a:buChar char="•"/>
            </a:pPr>
            <a:r>
              <a:rPr lang="it-IT" sz="1600" dirty="0">
                <a:solidFill>
                  <a:srgbClr val="002060"/>
                </a:solidFill>
                <a:latin typeface="Open Sans"/>
              </a:rPr>
              <a:t>Possono essere elaborate sia a mano che con l’uso di software specifici.</a:t>
            </a:r>
            <a:endParaRPr lang="it-IT" sz="1600" b="0" i="0" dirty="0">
              <a:solidFill>
                <a:srgbClr val="002060"/>
              </a:solidFill>
              <a:effectLst/>
              <a:latin typeface="Open Sans"/>
            </a:endParaRPr>
          </a:p>
        </p:txBody>
      </p:sp>
      <p:sp>
        <p:nvSpPr>
          <p:cNvPr id="3" name="Rettangolo 2"/>
          <p:cNvSpPr/>
          <p:nvPr/>
        </p:nvSpPr>
        <p:spPr>
          <a:xfrm>
            <a:off x="1097902" y="913142"/>
            <a:ext cx="7738188" cy="523220"/>
          </a:xfrm>
          <a:prstGeom prst="rect">
            <a:avLst/>
          </a:prstGeom>
          <a:solidFill>
            <a:schemeClr val="accent1">
              <a:lumMod val="20000"/>
              <a:lumOff val="80000"/>
            </a:schemeClr>
          </a:solidFill>
        </p:spPr>
        <p:txBody>
          <a:bodyPr wrap="square">
            <a:spAutoFit/>
          </a:bodyPr>
          <a:lstStyle/>
          <a:p>
            <a:pPr algn="ctr"/>
            <a:r>
              <a:rPr lang="it-IT" sz="2800" b="1" dirty="0">
                <a:ln w="9525">
                  <a:solidFill>
                    <a:schemeClr val="bg1"/>
                  </a:solidFill>
                  <a:prstDash val="solid"/>
                </a:ln>
                <a:solidFill>
                  <a:schemeClr val="accent5"/>
                </a:solidFill>
              </a:rPr>
              <a:t>Tavole sinottiche: definizione e </a:t>
            </a:r>
            <a:r>
              <a:rPr lang="it-IT" sz="2800" b="1" dirty="0" smtClean="0">
                <a:ln w="9525">
                  <a:solidFill>
                    <a:schemeClr val="bg1"/>
                  </a:solidFill>
                  <a:prstDash val="solid"/>
                </a:ln>
                <a:solidFill>
                  <a:schemeClr val="accent5"/>
                </a:solidFill>
              </a:rPr>
              <a:t>utilizzo</a:t>
            </a:r>
            <a:endParaRPr lang="it-IT" sz="2800" b="1" dirty="0">
              <a:ln w="9525">
                <a:solidFill>
                  <a:schemeClr val="bg1"/>
                </a:solidFill>
                <a:prstDash val="solid"/>
              </a:ln>
              <a:solidFill>
                <a:schemeClr val="accent5"/>
              </a:solidFill>
            </a:endParaRPr>
          </a:p>
        </p:txBody>
      </p:sp>
    </p:spTree>
    <p:extLst>
      <p:ext uri="{BB962C8B-B14F-4D97-AF65-F5344CB8AC3E}">
        <p14:creationId xmlns:p14="http://schemas.microsoft.com/office/powerpoint/2010/main" val="3889310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0189" y="494914"/>
            <a:ext cx="6258358" cy="646331"/>
          </a:xfrm>
          <a:prstGeom prst="rect">
            <a:avLst/>
          </a:prstGeom>
          <a:solidFill>
            <a:srgbClr val="FFC000"/>
          </a:solidFill>
        </p:spPr>
        <p:txBody>
          <a:bodyPr wrap="square">
            <a:spAutoFit/>
          </a:bodyPr>
          <a:lstStyle/>
          <a:p>
            <a:pPr algn="ctr"/>
            <a:r>
              <a:rPr lang="it-IT" sz="3600" b="1" dirty="0" smtClean="0">
                <a:ln w="9525">
                  <a:solidFill>
                    <a:schemeClr val="bg1"/>
                  </a:solidFill>
                  <a:prstDash val="solid"/>
                </a:ln>
                <a:solidFill>
                  <a:schemeClr val="accent5"/>
                </a:solidFill>
              </a:rPr>
              <a:t>LE STRATEGIE DIDATTICHE</a:t>
            </a:r>
            <a:endParaRPr lang="it-IT" sz="2800" b="1" dirty="0">
              <a:solidFill>
                <a:schemeClr val="accent5">
                  <a:lumMod val="75000"/>
                </a:schemeClr>
              </a:solidFill>
            </a:endParaRPr>
          </a:p>
        </p:txBody>
      </p:sp>
      <p:sp>
        <p:nvSpPr>
          <p:cNvPr id="3" name="Rettangolo 2"/>
          <p:cNvSpPr/>
          <p:nvPr/>
        </p:nvSpPr>
        <p:spPr>
          <a:xfrm>
            <a:off x="737117" y="1582341"/>
            <a:ext cx="8098973" cy="4524315"/>
          </a:xfrm>
          <a:prstGeom prst="rect">
            <a:avLst/>
          </a:prstGeom>
        </p:spPr>
        <p:txBody>
          <a:bodyPr wrap="square">
            <a:spAutoFit/>
          </a:bodyPr>
          <a:lstStyle/>
          <a:p>
            <a:r>
              <a:rPr lang="it-IT" dirty="0">
                <a:solidFill>
                  <a:schemeClr val="accent5">
                    <a:lumMod val="75000"/>
                  </a:schemeClr>
                </a:solidFill>
                <a:latin typeface="Gentium Basic"/>
              </a:rPr>
              <a:t>Le strategie didattiche sono riferite alle procedure, ai metodi, alle tecniche e ai processi che un docente pone in essere e utilizza durante l’insegnamento, ovvero quando definisce i percorsi per progettare il suo intervento in aula e con ciascuno dei propri alunni. Non dimenticando mai che la dimensione dell’educazione e della formazione, come affermava </a:t>
            </a:r>
            <a:r>
              <a:rPr lang="it-IT" dirty="0" err="1">
                <a:solidFill>
                  <a:schemeClr val="accent5">
                    <a:lumMod val="75000"/>
                  </a:schemeClr>
                </a:solidFill>
                <a:latin typeface="Gentium Basic"/>
              </a:rPr>
              <a:t>Frabboni</a:t>
            </a:r>
            <a:r>
              <a:rPr lang="it-IT" dirty="0">
                <a:solidFill>
                  <a:schemeClr val="accent5">
                    <a:lumMod val="75000"/>
                  </a:schemeClr>
                </a:solidFill>
                <a:latin typeface="Gentium Basic"/>
              </a:rPr>
              <a:t>, va ritagliata sull’alunno.</a:t>
            </a:r>
          </a:p>
          <a:p>
            <a:r>
              <a:rPr lang="it-IT" dirty="0">
                <a:solidFill>
                  <a:schemeClr val="accent5">
                    <a:lumMod val="75000"/>
                  </a:schemeClr>
                </a:solidFill>
                <a:latin typeface="Gentium Basic"/>
              </a:rPr>
              <a:t>Su ciascuno alunno. È usualmente riconosciuto che le strategie di istruzione sono multidimensionali e la loro maggiore o minore efficacia dipende, nella maggior parte dei casi, dal contesto in cui esse sono applicate. Non esiste un’unica strategia in grado di garantire migliori risultati degli </a:t>
            </a:r>
            <a:r>
              <a:rPr lang="it-IT" dirty="0" smtClean="0">
                <a:solidFill>
                  <a:schemeClr val="accent5">
                    <a:lumMod val="75000"/>
                  </a:schemeClr>
                </a:solidFill>
                <a:latin typeface="Gentium Basic"/>
              </a:rPr>
              <a:t>studenti</a:t>
            </a:r>
          </a:p>
          <a:p>
            <a:endParaRPr lang="it-IT" dirty="0">
              <a:solidFill>
                <a:schemeClr val="accent5">
                  <a:lumMod val="75000"/>
                </a:schemeClr>
              </a:solidFill>
              <a:latin typeface="Gentium Basic"/>
            </a:endParaRPr>
          </a:p>
          <a:p>
            <a:r>
              <a:rPr lang="it-IT" b="1" dirty="0">
                <a:solidFill>
                  <a:schemeClr val="accent5">
                    <a:lumMod val="75000"/>
                  </a:schemeClr>
                </a:solidFill>
                <a:latin typeface="Gentium Basic"/>
              </a:rPr>
              <a:t>L’insegnante si adatta e applica la giusta strategia per affrontare il gruppo </a:t>
            </a:r>
            <a:r>
              <a:rPr lang="it-IT" b="1" dirty="0" smtClean="0">
                <a:solidFill>
                  <a:schemeClr val="accent5">
                    <a:lumMod val="75000"/>
                  </a:schemeClr>
                </a:solidFill>
                <a:latin typeface="Gentium Basic"/>
              </a:rPr>
              <a:t>target</a:t>
            </a:r>
          </a:p>
          <a:p>
            <a:pPr marL="285750" indent="-285750">
              <a:buFont typeface="Arial" panose="020B0604020202020204" pitchFamily="34" charset="0"/>
              <a:buChar char="•"/>
            </a:pPr>
            <a:r>
              <a:rPr lang="it-IT" b="1" dirty="0" smtClean="0">
                <a:solidFill>
                  <a:schemeClr val="accent5">
                    <a:lumMod val="75000"/>
                  </a:schemeClr>
                </a:solidFill>
                <a:latin typeface="Gentium Basic"/>
              </a:rPr>
              <a:t>Espositive </a:t>
            </a:r>
            <a:r>
              <a:rPr lang="it-IT" dirty="0" smtClean="0">
                <a:solidFill>
                  <a:schemeClr val="accent5">
                    <a:lumMod val="75000"/>
                  </a:schemeClr>
                </a:solidFill>
                <a:latin typeface="Gentium Basic"/>
              </a:rPr>
              <a:t>– il docente focalizza la sua attenzione sugli aspetti contenutistici della lezione</a:t>
            </a:r>
          </a:p>
          <a:p>
            <a:pPr marL="285750" indent="-285750">
              <a:buFont typeface="Arial" panose="020B0604020202020204" pitchFamily="34" charset="0"/>
              <a:buChar char="•"/>
            </a:pPr>
            <a:r>
              <a:rPr lang="it-IT" b="1" dirty="0" smtClean="0">
                <a:solidFill>
                  <a:schemeClr val="accent5">
                    <a:lumMod val="75000"/>
                  </a:schemeClr>
                </a:solidFill>
                <a:latin typeface="Gentium Basic"/>
              </a:rPr>
              <a:t>Euristiche  </a:t>
            </a:r>
            <a:r>
              <a:rPr lang="it-IT" dirty="0" smtClean="0">
                <a:solidFill>
                  <a:schemeClr val="accent5">
                    <a:lumMod val="75000"/>
                  </a:schemeClr>
                </a:solidFill>
                <a:latin typeface="Gentium Basic"/>
              </a:rPr>
              <a:t>- quelle che implicano la partecipazione degli alunni</a:t>
            </a:r>
            <a:endParaRPr lang="it-IT" b="1" dirty="0">
              <a:solidFill>
                <a:schemeClr val="accent5">
                  <a:lumMod val="75000"/>
                </a:schemeClr>
              </a:solidFill>
              <a:latin typeface="Gentium Basic"/>
            </a:endParaRPr>
          </a:p>
        </p:txBody>
      </p:sp>
    </p:spTree>
    <p:extLst>
      <p:ext uri="{BB962C8B-B14F-4D97-AF65-F5344CB8AC3E}">
        <p14:creationId xmlns:p14="http://schemas.microsoft.com/office/powerpoint/2010/main" val="264756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1724"/>
          <a:stretch/>
        </p:blipFill>
        <p:spPr>
          <a:xfrm>
            <a:off x="755781" y="419100"/>
            <a:ext cx="7654794" cy="6228834"/>
          </a:xfrm>
          <a:prstGeom prst="rect">
            <a:avLst/>
          </a:prstGeom>
        </p:spPr>
      </p:pic>
      <p:sp>
        <p:nvSpPr>
          <p:cNvPr id="3" name="Freccia in giù 2"/>
          <p:cNvSpPr/>
          <p:nvPr/>
        </p:nvSpPr>
        <p:spPr>
          <a:xfrm rot="19994943">
            <a:off x="6640287" y="1971488"/>
            <a:ext cx="410547" cy="606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diritto 4"/>
          <p:cNvCxnSpPr/>
          <p:nvPr/>
        </p:nvCxnSpPr>
        <p:spPr>
          <a:xfrm>
            <a:off x="5299788" y="2771192"/>
            <a:ext cx="271520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86771" y="111323"/>
            <a:ext cx="5274907" cy="307777"/>
          </a:xfrm>
          <a:prstGeom prst="rect">
            <a:avLst/>
          </a:prstGeom>
        </p:spPr>
        <p:txBody>
          <a:bodyPr wrap="square">
            <a:spAutoFit/>
          </a:bodyPr>
          <a:lstStyle/>
          <a:p>
            <a:r>
              <a:rPr lang="it-IT" sz="1400" dirty="0">
                <a:hlinkClick r:id="rId3"/>
              </a:rPr>
              <a:t>https://</a:t>
            </a:r>
            <a:r>
              <a:rPr lang="it-IT" sz="1400" dirty="0" smtClean="0">
                <a:hlinkClick r:id="rId3"/>
              </a:rPr>
              <a:t>miur.gov.it/concorsi-insegnanti-religione-cattolica</a:t>
            </a:r>
            <a:r>
              <a:rPr lang="it-IT" sz="1400" dirty="0" smtClean="0"/>
              <a:t> </a:t>
            </a:r>
            <a:endParaRPr lang="it-IT" sz="1400" dirty="0"/>
          </a:p>
        </p:txBody>
      </p:sp>
    </p:spTree>
    <p:extLst>
      <p:ext uri="{BB962C8B-B14F-4D97-AF65-F5344CB8AC3E}">
        <p14:creationId xmlns:p14="http://schemas.microsoft.com/office/powerpoint/2010/main" val="114663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46450" y="433216"/>
            <a:ext cx="7735078" cy="5078313"/>
          </a:xfrm>
          <a:prstGeom prst="rect">
            <a:avLst/>
          </a:prstGeom>
        </p:spPr>
        <p:txBody>
          <a:bodyPr wrap="square">
            <a:spAutoFit/>
          </a:bodyPr>
          <a:lstStyle/>
          <a:p>
            <a:pPr>
              <a:lnSpc>
                <a:spcPct val="150000"/>
              </a:lnSpc>
            </a:pPr>
            <a:r>
              <a:rPr lang="it-IT" b="1" dirty="0">
                <a:solidFill>
                  <a:schemeClr val="accent5">
                    <a:lumMod val="75000"/>
                  </a:schemeClr>
                </a:solidFill>
                <a:latin typeface="Gentium Basic"/>
              </a:rPr>
              <a:t>L’apprendimento e le </a:t>
            </a:r>
            <a:r>
              <a:rPr lang="it-IT" b="1" dirty="0" smtClean="0">
                <a:solidFill>
                  <a:schemeClr val="accent5">
                    <a:lumMod val="75000"/>
                  </a:schemeClr>
                </a:solidFill>
                <a:latin typeface="Gentium Basic"/>
              </a:rPr>
              <a:t>strategie</a:t>
            </a:r>
          </a:p>
          <a:p>
            <a:pPr>
              <a:lnSpc>
                <a:spcPct val="150000"/>
              </a:lnSpc>
            </a:pPr>
            <a:endParaRPr lang="it-IT" b="1" dirty="0">
              <a:solidFill>
                <a:schemeClr val="accent5">
                  <a:lumMod val="75000"/>
                </a:schemeClr>
              </a:solidFill>
              <a:latin typeface="Gentium Basic"/>
            </a:endParaRPr>
          </a:p>
          <a:p>
            <a:pPr>
              <a:lnSpc>
                <a:spcPct val="150000"/>
              </a:lnSpc>
            </a:pPr>
            <a:r>
              <a:rPr lang="it-IT" dirty="0">
                <a:solidFill>
                  <a:schemeClr val="accent5">
                    <a:lumMod val="75000"/>
                  </a:schemeClr>
                </a:solidFill>
                <a:latin typeface="Gentium Basic"/>
              </a:rPr>
              <a:t>Un accenno particolare, nell’affrontare la questione, lo merita il tema delle tipologie di apprendimento. Con riferimento particolare a:</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attivo</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esperienziale</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basato sull’indagine</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tra pari</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basato su problemi</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riflessivo</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integrativo</a:t>
            </a:r>
          </a:p>
          <a:p>
            <a:pPr>
              <a:lnSpc>
                <a:spcPct val="150000"/>
              </a:lnSpc>
              <a:buFont typeface="Arial" panose="020B0604020202020204" pitchFamily="34" charset="0"/>
              <a:buChar char="•"/>
            </a:pPr>
            <a:r>
              <a:rPr lang="it-IT" dirty="0">
                <a:solidFill>
                  <a:schemeClr val="accent5">
                    <a:lumMod val="75000"/>
                  </a:schemeClr>
                </a:solidFill>
                <a:latin typeface="Gentium Basic"/>
              </a:rPr>
              <a:t>Apprendimento potenziato dalla tecnologia (TEL).</a:t>
            </a:r>
          </a:p>
        </p:txBody>
      </p:sp>
    </p:spTree>
    <p:extLst>
      <p:ext uri="{BB962C8B-B14F-4D97-AF65-F5344CB8AC3E}">
        <p14:creationId xmlns:p14="http://schemas.microsoft.com/office/powerpoint/2010/main" val="3353319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1723" y="420269"/>
            <a:ext cx="5570376" cy="1077218"/>
          </a:xfrm>
          <a:prstGeom prst="rect">
            <a:avLst/>
          </a:prstGeom>
          <a:solidFill>
            <a:srgbClr val="FFC000"/>
          </a:solidFill>
        </p:spPr>
        <p:txBody>
          <a:bodyPr wrap="square">
            <a:spAutoFit/>
          </a:bodyPr>
          <a:lstStyle/>
          <a:p>
            <a:pPr algn="ctr"/>
            <a:r>
              <a:rPr lang="it-IT" sz="3200" b="1" dirty="0" smtClean="0">
                <a:ln w="9525">
                  <a:solidFill>
                    <a:schemeClr val="bg1"/>
                  </a:solidFill>
                  <a:prstDash val="solid"/>
                </a:ln>
                <a:solidFill>
                  <a:schemeClr val="accent5"/>
                </a:solidFill>
              </a:rPr>
              <a:t>LE STRATEGIE DIDATTICHE</a:t>
            </a:r>
          </a:p>
          <a:p>
            <a:pPr algn="ctr"/>
            <a:r>
              <a:rPr lang="it-IT" sz="3200" b="1" dirty="0" smtClean="0">
                <a:ln w="9525">
                  <a:solidFill>
                    <a:schemeClr val="bg1"/>
                  </a:solidFill>
                  <a:prstDash val="solid"/>
                </a:ln>
                <a:solidFill>
                  <a:schemeClr val="accent5"/>
                </a:solidFill>
              </a:rPr>
              <a:t>EURISTICHE</a:t>
            </a:r>
            <a:endParaRPr lang="it-IT" sz="2400" b="1" dirty="0">
              <a:solidFill>
                <a:schemeClr val="accent5">
                  <a:lumMod val="75000"/>
                </a:schemeClr>
              </a:solidFill>
            </a:endParaRPr>
          </a:p>
        </p:txBody>
      </p:sp>
      <p:sp>
        <p:nvSpPr>
          <p:cNvPr id="3" name="Rettangolo 2"/>
          <p:cNvSpPr/>
          <p:nvPr/>
        </p:nvSpPr>
        <p:spPr>
          <a:xfrm>
            <a:off x="454089" y="2150048"/>
            <a:ext cx="8829870" cy="4247317"/>
          </a:xfrm>
          <a:prstGeom prst="rect">
            <a:avLst/>
          </a:prstGeom>
        </p:spPr>
        <p:txBody>
          <a:bodyPr wrap="square">
            <a:spAutoFit/>
          </a:bodyPr>
          <a:lstStyle/>
          <a:p>
            <a:pPr>
              <a:lnSpc>
                <a:spcPct val="150000"/>
              </a:lnSpc>
            </a:pPr>
            <a:r>
              <a:rPr lang="it-IT" dirty="0">
                <a:solidFill>
                  <a:schemeClr val="accent5">
                    <a:lumMod val="75000"/>
                  </a:schemeClr>
                </a:solidFill>
                <a:latin typeface="Gentium Basic"/>
              </a:rPr>
              <a:t>Con riferimento particolare a:</a:t>
            </a:r>
          </a:p>
          <a:p>
            <a:pPr>
              <a:lnSpc>
                <a:spcPct val="150000"/>
              </a:lnSpc>
              <a:buFont typeface="Arial" panose="020B0604020202020204" pitchFamily="34" charset="0"/>
              <a:buChar char="•"/>
            </a:pPr>
            <a:r>
              <a:rPr lang="it-IT" dirty="0" smtClean="0">
                <a:solidFill>
                  <a:schemeClr val="accent5">
                    <a:lumMod val="75000"/>
                  </a:schemeClr>
                </a:solidFill>
                <a:latin typeface="Gentium Basic"/>
              </a:rPr>
              <a:t>Didattica per scoperta</a:t>
            </a:r>
          </a:p>
          <a:p>
            <a:pPr>
              <a:lnSpc>
                <a:spcPct val="150000"/>
              </a:lnSpc>
              <a:buFont typeface="Arial" panose="020B0604020202020204" pitchFamily="34" charset="0"/>
              <a:buChar char="•"/>
            </a:pPr>
            <a:r>
              <a:rPr lang="it-IT" dirty="0" smtClean="0">
                <a:solidFill>
                  <a:schemeClr val="accent5">
                    <a:lumMod val="75000"/>
                  </a:schemeClr>
                </a:solidFill>
                <a:latin typeface="Gentium Basic"/>
              </a:rPr>
              <a:t>Didattica per competenza</a:t>
            </a:r>
          </a:p>
          <a:p>
            <a:pPr>
              <a:lnSpc>
                <a:spcPct val="150000"/>
              </a:lnSpc>
              <a:buFont typeface="Arial" panose="020B0604020202020204" pitchFamily="34" charset="0"/>
              <a:buChar char="•"/>
            </a:pPr>
            <a:r>
              <a:rPr lang="it-IT" dirty="0" smtClean="0">
                <a:solidFill>
                  <a:schemeClr val="accent5">
                    <a:lumMod val="75000"/>
                  </a:schemeClr>
                </a:solidFill>
                <a:latin typeface="Gentium Basic"/>
              </a:rPr>
              <a:t>Il compito di realtà</a:t>
            </a:r>
          </a:p>
          <a:p>
            <a:pPr>
              <a:lnSpc>
                <a:spcPct val="150000"/>
              </a:lnSpc>
              <a:buFont typeface="Arial" panose="020B0604020202020204" pitchFamily="34" charset="0"/>
              <a:buChar char="•"/>
            </a:pPr>
            <a:r>
              <a:rPr lang="it-IT" dirty="0" smtClean="0">
                <a:solidFill>
                  <a:schemeClr val="accent5">
                    <a:lumMod val="75000"/>
                  </a:schemeClr>
                </a:solidFill>
                <a:latin typeface="Gentium Basic"/>
              </a:rPr>
              <a:t>Didattica motivazionale </a:t>
            </a:r>
            <a:r>
              <a:rPr lang="it-IT" i="1" dirty="0" smtClean="0">
                <a:solidFill>
                  <a:schemeClr val="accent5">
                    <a:lumMod val="75000"/>
                  </a:schemeClr>
                </a:solidFill>
                <a:latin typeface="Gentium Basic"/>
              </a:rPr>
              <a:t>( la motivazione  condiziona l’apprendimento! </a:t>
            </a:r>
            <a:r>
              <a:rPr lang="it-IT" i="1" dirty="0" err="1" smtClean="0">
                <a:solidFill>
                  <a:schemeClr val="accent5">
                    <a:lumMod val="75000"/>
                  </a:schemeClr>
                </a:solidFill>
                <a:latin typeface="Gentium Basic"/>
              </a:rPr>
              <a:t>Aò</a:t>
            </a:r>
            <a:r>
              <a:rPr lang="it-IT" i="1" dirty="0" smtClean="0">
                <a:solidFill>
                  <a:schemeClr val="accent5">
                    <a:lumMod val="75000"/>
                  </a:schemeClr>
                </a:solidFill>
                <a:latin typeface="Gentium Basic"/>
              </a:rPr>
              <a:t> docente è richiesta oltre che la preparazione didattica, la capacità di comunicazione, competenza in campo psicopedagogico , aggiornamento continuo, atteggiamento problematico e critico verso ciò che si insegna e deve fornire stimoli)</a:t>
            </a:r>
          </a:p>
          <a:p>
            <a:pPr>
              <a:lnSpc>
                <a:spcPct val="150000"/>
              </a:lnSpc>
              <a:buFont typeface="Arial" panose="020B0604020202020204" pitchFamily="34" charset="0"/>
              <a:buChar char="•"/>
            </a:pPr>
            <a:r>
              <a:rPr lang="it-IT" dirty="0">
                <a:solidFill>
                  <a:schemeClr val="accent5">
                    <a:lumMod val="75000"/>
                  </a:schemeClr>
                </a:solidFill>
                <a:latin typeface="Gentium Basic"/>
              </a:rPr>
              <a:t> </a:t>
            </a:r>
            <a:r>
              <a:rPr lang="it-IT" dirty="0" smtClean="0">
                <a:solidFill>
                  <a:schemeClr val="accent5">
                    <a:lumMod val="75000"/>
                  </a:schemeClr>
                </a:solidFill>
                <a:latin typeface="Gentium Basic"/>
              </a:rPr>
              <a:t>Didattica modulare</a:t>
            </a:r>
          </a:p>
          <a:p>
            <a:pPr>
              <a:lnSpc>
                <a:spcPct val="150000"/>
              </a:lnSpc>
              <a:buFont typeface="Arial" panose="020B0604020202020204" pitchFamily="34" charset="0"/>
              <a:buChar char="•"/>
            </a:pPr>
            <a:r>
              <a:rPr lang="it-IT" dirty="0" smtClean="0">
                <a:solidFill>
                  <a:schemeClr val="accent5">
                    <a:lumMod val="75000"/>
                  </a:schemeClr>
                </a:solidFill>
                <a:latin typeface="Gentium Basic"/>
              </a:rPr>
              <a:t>Didattica per concetti</a:t>
            </a:r>
          </a:p>
        </p:txBody>
      </p:sp>
    </p:spTree>
    <p:extLst>
      <p:ext uri="{BB962C8B-B14F-4D97-AF65-F5344CB8AC3E}">
        <p14:creationId xmlns:p14="http://schemas.microsoft.com/office/powerpoint/2010/main" val="4289227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5192" y="1377898"/>
            <a:ext cx="8490858" cy="4801314"/>
          </a:xfrm>
          <a:prstGeom prst="rect">
            <a:avLst/>
          </a:prstGeom>
        </p:spPr>
        <p:txBody>
          <a:bodyPr wrap="square">
            <a:spAutoFit/>
          </a:bodyPr>
          <a:lstStyle/>
          <a:p>
            <a:r>
              <a:rPr lang="it-IT" dirty="0">
                <a:solidFill>
                  <a:schemeClr val="accent5">
                    <a:lumMod val="75000"/>
                  </a:schemeClr>
                </a:solidFill>
                <a:latin typeface="Titillium Web"/>
              </a:rPr>
              <a:t>La parola modulo, anche in ambito </a:t>
            </a:r>
            <a:r>
              <a:rPr lang="it-IT" dirty="0" smtClean="0">
                <a:solidFill>
                  <a:schemeClr val="accent5">
                    <a:lumMod val="75000"/>
                  </a:schemeClr>
                </a:solidFill>
                <a:latin typeface="Titillium Web"/>
              </a:rPr>
              <a:t>extra - didattico </a:t>
            </a:r>
            <a:r>
              <a:rPr lang="it-IT" dirty="0">
                <a:solidFill>
                  <a:schemeClr val="accent5">
                    <a:lumMod val="75000"/>
                  </a:schemeClr>
                </a:solidFill>
                <a:latin typeface="Titillium Web"/>
              </a:rPr>
              <a:t>indica una parte isolabile di un tutto, qualcosa di compiuto in sé che può essere riprodotto e trasferito in contesti diversi.</a:t>
            </a:r>
          </a:p>
          <a:p>
            <a:r>
              <a:rPr lang="it-IT" dirty="0">
                <a:solidFill>
                  <a:schemeClr val="accent5">
                    <a:lumMod val="75000"/>
                  </a:schemeClr>
                </a:solidFill>
                <a:latin typeface="Titillium Web"/>
              </a:rPr>
              <a:t>Leggiamo due definizioni tratte dal progetto di sperimentazione dell’autonomia Sistemi di qualità e dalla Proposta di un curricolo verticale di Storia del Laboratorio nazionale di didattica della storia</a:t>
            </a:r>
            <a:r>
              <a:rPr lang="it-IT" dirty="0" smtClean="0">
                <a:solidFill>
                  <a:schemeClr val="accent5">
                    <a:lumMod val="75000"/>
                  </a:schemeClr>
                </a:solidFill>
                <a:latin typeface="Titillium Web"/>
              </a:rPr>
              <a:t>: </a:t>
            </a:r>
            <a:r>
              <a:rPr lang="it-IT" b="1" i="1" dirty="0" smtClean="0">
                <a:solidFill>
                  <a:schemeClr val="accent5">
                    <a:lumMod val="75000"/>
                  </a:schemeClr>
                </a:solidFill>
                <a:latin typeface="Titillium Web"/>
              </a:rPr>
              <a:t>“</a:t>
            </a:r>
            <a:r>
              <a:rPr lang="it-IT" b="1" i="1" dirty="0">
                <a:solidFill>
                  <a:schemeClr val="accent5">
                    <a:lumMod val="75000"/>
                  </a:schemeClr>
                </a:solidFill>
                <a:latin typeface="Titillium Web"/>
              </a:rPr>
              <a:t>Il modulo è una parte significativa, omogenea e unitaria di un processo formativo più ampio; è una parte del tutto, ma completa ed esaustiva, in grado di assolvere ben precise funzioni, ma anche ben precisi obiettivi cognitivi </a:t>
            </a:r>
            <a:r>
              <a:rPr lang="it-IT" b="1" i="1" dirty="0" smtClean="0">
                <a:solidFill>
                  <a:schemeClr val="accent5">
                    <a:lumMod val="75000"/>
                  </a:schemeClr>
                </a:solidFill>
                <a:latin typeface="Titillium Web"/>
              </a:rPr>
              <a:t>e non</a:t>
            </a:r>
            <a:r>
              <a:rPr lang="it-IT" b="1" i="1" dirty="0">
                <a:solidFill>
                  <a:schemeClr val="accent5">
                    <a:lumMod val="75000"/>
                  </a:schemeClr>
                </a:solidFill>
                <a:latin typeface="Titillium Web"/>
              </a:rPr>
              <a:t>, capitalizzabili, spendibili, documentabili</a:t>
            </a:r>
            <a:r>
              <a:rPr lang="it-IT" b="1" i="1" dirty="0" smtClean="0">
                <a:solidFill>
                  <a:schemeClr val="accent5">
                    <a:lumMod val="75000"/>
                  </a:schemeClr>
                </a:solidFill>
                <a:latin typeface="Titillium Web"/>
              </a:rPr>
              <a:t>”.” […] </a:t>
            </a:r>
            <a:r>
              <a:rPr lang="it-IT" i="1" dirty="0">
                <a:solidFill>
                  <a:schemeClr val="accent5">
                    <a:lumMod val="75000"/>
                  </a:schemeClr>
                </a:solidFill>
                <a:latin typeface="Titillium Web"/>
              </a:rPr>
              <a:t>Da un punto di vista metodologico bisognerà pensare ad un CURRICOLO ORGANIZZATO PER MODULI, che consentirà una più agevole certificazione dei crediti formativi di ogni alunno personalizzandone l’iter scolastico. Questo significa che la programmazione tematica</a:t>
            </a:r>
            <a:r>
              <a:rPr lang="it-IT" i="1" dirty="0" smtClean="0">
                <a:solidFill>
                  <a:schemeClr val="accent5">
                    <a:lumMod val="75000"/>
                  </a:schemeClr>
                </a:solidFill>
                <a:latin typeface="Titillium Web"/>
              </a:rPr>
              <a:t>: </a:t>
            </a:r>
            <a:r>
              <a:rPr lang="it-IT" i="1" u="sng" dirty="0" smtClean="0">
                <a:solidFill>
                  <a:schemeClr val="accent5">
                    <a:lumMod val="75000"/>
                  </a:schemeClr>
                </a:solidFill>
                <a:latin typeface="Titillium Web"/>
              </a:rPr>
              <a:t>non </a:t>
            </a:r>
            <a:r>
              <a:rPr lang="it-IT" i="1" u="sng" dirty="0">
                <a:solidFill>
                  <a:schemeClr val="accent5">
                    <a:lumMod val="75000"/>
                  </a:schemeClr>
                </a:solidFill>
                <a:latin typeface="Titillium Web"/>
              </a:rPr>
              <a:t>potrà snodarsi secondo una serie di contenuti senza soluzione di continuità</a:t>
            </a:r>
            <a:r>
              <a:rPr lang="it-IT" i="1" u="sng" dirty="0" smtClean="0">
                <a:solidFill>
                  <a:schemeClr val="accent5">
                    <a:lumMod val="75000"/>
                  </a:schemeClr>
                </a:solidFill>
                <a:latin typeface="Titillium Web"/>
              </a:rPr>
              <a:t>; dovrà </a:t>
            </a:r>
            <a:r>
              <a:rPr lang="it-IT" i="1" u="sng" dirty="0">
                <a:solidFill>
                  <a:schemeClr val="accent5">
                    <a:lumMod val="75000"/>
                  </a:schemeClr>
                </a:solidFill>
                <a:latin typeface="Titillium Web"/>
              </a:rPr>
              <a:t>essere scandita da pochi nuclei tematici</a:t>
            </a:r>
            <a:r>
              <a:rPr lang="it-IT" i="1" u="sng" dirty="0" smtClean="0">
                <a:solidFill>
                  <a:schemeClr val="accent5">
                    <a:lumMod val="75000"/>
                  </a:schemeClr>
                </a:solidFill>
                <a:latin typeface="Titillium Web"/>
              </a:rPr>
              <a:t>; </a:t>
            </a:r>
            <a:endParaRPr lang="it-IT" u="sng" dirty="0" smtClean="0">
              <a:solidFill>
                <a:schemeClr val="accent5">
                  <a:lumMod val="75000"/>
                </a:schemeClr>
              </a:solidFill>
              <a:latin typeface="Titillium Web"/>
            </a:endParaRPr>
          </a:p>
          <a:p>
            <a:r>
              <a:rPr lang="it-IT" i="1" u="sng" dirty="0" smtClean="0">
                <a:solidFill>
                  <a:schemeClr val="accent5">
                    <a:lumMod val="75000"/>
                  </a:schemeClr>
                </a:solidFill>
                <a:latin typeface="Titillium Web"/>
              </a:rPr>
              <a:t>dovrà organizzare ogni modulo secondo una propria esaustività in modo da facilitarne la certificazione dell’apprendimento</a:t>
            </a:r>
            <a:endParaRPr lang="it-IT" b="0" i="0" u="sng" dirty="0">
              <a:solidFill>
                <a:schemeClr val="accent5">
                  <a:lumMod val="75000"/>
                </a:schemeClr>
              </a:solidFill>
              <a:effectLst/>
              <a:latin typeface="Titillium Web"/>
            </a:endParaRPr>
          </a:p>
        </p:txBody>
      </p:sp>
      <p:sp>
        <p:nvSpPr>
          <p:cNvPr id="3" name="Rettangolo 2"/>
          <p:cNvSpPr/>
          <p:nvPr/>
        </p:nvSpPr>
        <p:spPr>
          <a:xfrm>
            <a:off x="782151" y="291926"/>
            <a:ext cx="6495727" cy="646331"/>
          </a:xfrm>
          <a:prstGeom prst="rect">
            <a:avLst/>
          </a:prstGeom>
          <a:solidFill>
            <a:srgbClr val="FFC000"/>
          </a:solidFill>
        </p:spPr>
        <p:txBody>
          <a:bodyPr wrap="square">
            <a:spAutoFit/>
          </a:bodyPr>
          <a:lstStyle/>
          <a:p>
            <a:pPr algn="ctr"/>
            <a:r>
              <a:rPr lang="it-IT" sz="3600" b="1" dirty="0">
                <a:ln w="9525">
                  <a:solidFill>
                    <a:schemeClr val="bg1"/>
                  </a:solidFill>
                  <a:prstDash val="solid"/>
                </a:ln>
                <a:solidFill>
                  <a:schemeClr val="accent5"/>
                </a:solidFill>
              </a:rPr>
              <a:t>Didattica modulare</a:t>
            </a:r>
          </a:p>
        </p:txBody>
      </p:sp>
    </p:spTree>
    <p:extLst>
      <p:ext uri="{BB962C8B-B14F-4D97-AF65-F5344CB8AC3E}">
        <p14:creationId xmlns:p14="http://schemas.microsoft.com/office/powerpoint/2010/main" val="2875289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38180" y="298971"/>
            <a:ext cx="6258358" cy="646331"/>
          </a:xfrm>
          <a:prstGeom prst="rect">
            <a:avLst/>
          </a:prstGeom>
          <a:solidFill>
            <a:schemeClr val="accent6">
              <a:lumMod val="60000"/>
              <a:lumOff val="40000"/>
            </a:schemeClr>
          </a:solidFill>
        </p:spPr>
        <p:txBody>
          <a:bodyPr wrap="square">
            <a:spAutoFit/>
          </a:bodyPr>
          <a:lstStyle/>
          <a:p>
            <a:pPr algn="ctr"/>
            <a:r>
              <a:rPr lang="it-IT" sz="3600" b="1" dirty="0" smtClean="0">
                <a:ln w="9525">
                  <a:solidFill>
                    <a:schemeClr val="bg1"/>
                  </a:solidFill>
                  <a:prstDash val="solid"/>
                </a:ln>
                <a:solidFill>
                  <a:schemeClr val="accent5"/>
                </a:solidFill>
              </a:rPr>
              <a:t>LA VALENZA del tutoring</a:t>
            </a:r>
            <a:endParaRPr lang="it-IT" sz="2800" b="1" dirty="0">
              <a:solidFill>
                <a:schemeClr val="accent5">
                  <a:lumMod val="75000"/>
                </a:schemeClr>
              </a:solidFill>
            </a:endParaRPr>
          </a:p>
        </p:txBody>
      </p:sp>
      <p:sp>
        <p:nvSpPr>
          <p:cNvPr id="3" name="Rettangolo 2"/>
          <p:cNvSpPr/>
          <p:nvPr/>
        </p:nvSpPr>
        <p:spPr>
          <a:xfrm>
            <a:off x="942392" y="1486687"/>
            <a:ext cx="7249886" cy="3360279"/>
          </a:xfrm>
          <a:prstGeom prst="rect">
            <a:avLst/>
          </a:prstGeom>
        </p:spPr>
        <p:txBody>
          <a:bodyPr wrap="square">
            <a:spAutoFit/>
          </a:bodyPr>
          <a:lstStyle/>
          <a:p>
            <a:pPr>
              <a:lnSpc>
                <a:spcPct val="150000"/>
              </a:lnSpc>
            </a:pPr>
            <a:r>
              <a:rPr lang="it-IT" dirty="0">
                <a:solidFill>
                  <a:schemeClr val="accent5">
                    <a:lumMod val="75000"/>
                  </a:schemeClr>
                </a:solidFill>
                <a:latin typeface="Verdana" panose="020B0604030504040204" pitchFamily="34" charset="0"/>
              </a:rPr>
              <a:t>Il tutoring può essere definito come un’attività </a:t>
            </a:r>
            <a:r>
              <a:rPr lang="it-IT" dirty="0" smtClean="0">
                <a:solidFill>
                  <a:schemeClr val="accent5">
                    <a:lumMod val="75000"/>
                  </a:schemeClr>
                </a:solidFill>
                <a:latin typeface="Verdana" panose="020B0604030504040204" pitchFamily="34" charset="0"/>
              </a:rPr>
              <a:t>che </a:t>
            </a:r>
            <a:r>
              <a:rPr lang="it-IT" dirty="0">
                <a:solidFill>
                  <a:schemeClr val="accent5">
                    <a:lumMod val="75000"/>
                  </a:schemeClr>
                </a:solidFill>
                <a:latin typeface="Verdana" panose="020B0604030504040204" pitchFamily="34" charset="0"/>
              </a:rPr>
              <a:t>consiste nell’aiuto e sostegno all’apprendimento di altri in modo interattivo, intenzionale e sistematico</a:t>
            </a:r>
            <a:r>
              <a:rPr lang="it-IT" dirty="0" smtClean="0">
                <a:solidFill>
                  <a:schemeClr val="accent5">
                    <a:lumMod val="75000"/>
                  </a:schemeClr>
                </a:solidFill>
                <a:latin typeface="Verdana" panose="020B0604030504040204" pitchFamily="34" charset="0"/>
              </a:rPr>
              <a:t>.</a:t>
            </a:r>
          </a:p>
          <a:p>
            <a:pPr>
              <a:lnSpc>
                <a:spcPct val="150000"/>
              </a:lnSpc>
            </a:pPr>
            <a:endParaRPr lang="it-IT" dirty="0">
              <a:solidFill>
                <a:schemeClr val="accent5">
                  <a:lumMod val="75000"/>
                </a:schemeClr>
              </a:solidFill>
              <a:latin typeface="Verdana" panose="020B0604030504040204" pitchFamily="34" charset="0"/>
            </a:endParaRPr>
          </a:p>
          <a:p>
            <a:pPr>
              <a:lnSpc>
                <a:spcPct val="150000"/>
              </a:lnSpc>
            </a:pPr>
            <a:r>
              <a:rPr lang="it-IT" dirty="0">
                <a:solidFill>
                  <a:schemeClr val="accent5">
                    <a:lumMod val="75000"/>
                  </a:schemeClr>
                </a:solidFill>
                <a:latin typeface="Verdana" panose="020B0604030504040204" pitchFamily="34" charset="0"/>
              </a:rPr>
              <a:t>Il Peer tutoring può essere considerato una strategia educativa volta ad attivare un passaggio “spontaneo” di conoscenze, esperienze, emozioni da alcuni membri di un gruppo ad altri membri di pari status.</a:t>
            </a:r>
          </a:p>
        </p:txBody>
      </p:sp>
    </p:spTree>
    <p:extLst>
      <p:ext uri="{BB962C8B-B14F-4D97-AF65-F5344CB8AC3E}">
        <p14:creationId xmlns:p14="http://schemas.microsoft.com/office/powerpoint/2010/main" val="485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90575" y="119005"/>
            <a:ext cx="7544074" cy="6371561"/>
          </a:xfrm>
          <a:prstGeom prst="rect">
            <a:avLst/>
          </a:prstGeom>
        </p:spPr>
      </p:pic>
    </p:spTree>
    <p:extLst>
      <p:ext uri="{BB962C8B-B14F-4D97-AF65-F5344CB8AC3E}">
        <p14:creationId xmlns:p14="http://schemas.microsoft.com/office/powerpoint/2010/main" val="72329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896517" y="195944"/>
            <a:ext cx="7012555" cy="6185122"/>
            <a:chOff x="896517" y="195944"/>
            <a:chExt cx="7012555" cy="6185122"/>
          </a:xfrm>
        </p:grpSpPr>
        <p:pic>
          <p:nvPicPr>
            <p:cNvPr id="2" name="Immagine 1"/>
            <p:cNvPicPr>
              <a:picLocks noChangeAspect="1"/>
            </p:cNvPicPr>
            <p:nvPr/>
          </p:nvPicPr>
          <p:blipFill rotWithShape="1">
            <a:blip r:embed="rId2"/>
            <a:srcRect t="3756"/>
            <a:stretch/>
          </p:blipFill>
          <p:spPr>
            <a:xfrm>
              <a:off x="896517" y="195944"/>
              <a:ext cx="7012555" cy="5938901"/>
            </a:xfrm>
            <a:prstGeom prst="rect">
              <a:avLst/>
            </a:prstGeom>
          </p:spPr>
        </p:pic>
        <p:sp>
          <p:nvSpPr>
            <p:cNvPr id="3" name="Rettangolo 2"/>
            <p:cNvSpPr/>
            <p:nvPr/>
          </p:nvSpPr>
          <p:spPr>
            <a:xfrm>
              <a:off x="1069910" y="6134845"/>
              <a:ext cx="6096000" cy="246221"/>
            </a:xfrm>
            <a:prstGeom prst="rect">
              <a:avLst/>
            </a:prstGeom>
          </p:spPr>
          <p:txBody>
            <a:bodyPr>
              <a:spAutoFit/>
            </a:bodyPr>
            <a:lstStyle/>
            <a:p>
              <a:r>
                <a:rPr lang="it-IT" sz="1000" dirty="0"/>
                <a:t>La qualificazione professionale del docente di religione cattolica</a:t>
              </a:r>
            </a:p>
          </p:txBody>
        </p:sp>
      </p:grpSp>
    </p:spTree>
    <p:extLst>
      <p:ext uri="{BB962C8B-B14F-4D97-AF65-F5344CB8AC3E}">
        <p14:creationId xmlns:p14="http://schemas.microsoft.com/office/powerpoint/2010/main" val="2046691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2777" y="90175"/>
            <a:ext cx="5326807" cy="646331"/>
          </a:xfrm>
          <a:prstGeom prst="rect">
            <a:avLst/>
          </a:prstGeom>
          <a:solidFill>
            <a:schemeClr val="accent5">
              <a:lumMod val="20000"/>
              <a:lumOff val="80000"/>
            </a:schemeClr>
          </a:solidFill>
          <a:ln>
            <a:solidFill>
              <a:srgbClr val="00B0F0"/>
            </a:solidFill>
          </a:ln>
        </p:spPr>
        <p:txBody>
          <a:bodyPr wrap="square">
            <a:spAutoFit/>
          </a:bodyPr>
          <a:lstStyle/>
          <a:p>
            <a:pPr lvl="0" algn="just">
              <a:spcAft>
                <a:spcPts val="0"/>
              </a:spcAft>
            </a:pPr>
            <a:r>
              <a:rPr lang="it-IT" sz="3600" b="1" dirty="0">
                <a:ln w="9525">
                  <a:solidFill>
                    <a:schemeClr val="bg1"/>
                  </a:solidFill>
                  <a:prstDash val="solid"/>
                </a:ln>
                <a:solidFill>
                  <a:schemeClr val="accent5"/>
                </a:solidFill>
              </a:rPr>
              <a:t>Epistemologia</a:t>
            </a:r>
            <a:r>
              <a:rPr lang="it-IT" sz="2400" b="1" dirty="0" smtClean="0">
                <a:solidFill>
                  <a:schemeClr val="accent5">
                    <a:lumMod val="75000"/>
                  </a:schemeClr>
                </a:solidFill>
              </a:rPr>
              <a:t> della didattica</a:t>
            </a:r>
            <a:endParaRPr lang="it-IT" sz="2400" b="1" dirty="0">
              <a:solidFill>
                <a:schemeClr val="accent5">
                  <a:lumMod val="75000"/>
                </a:schemeClr>
              </a:solidFill>
            </a:endParaRPr>
          </a:p>
        </p:txBody>
      </p:sp>
      <p:sp>
        <p:nvSpPr>
          <p:cNvPr id="3" name="Rettangolo 2"/>
          <p:cNvSpPr/>
          <p:nvPr/>
        </p:nvSpPr>
        <p:spPr>
          <a:xfrm>
            <a:off x="1370369" y="1067773"/>
            <a:ext cx="3722361" cy="738664"/>
          </a:xfrm>
          <a:prstGeom prst="rect">
            <a:avLst/>
          </a:prstGeom>
        </p:spPr>
        <p:txBody>
          <a:bodyPr wrap="square">
            <a:spAutoFit/>
          </a:bodyPr>
          <a:lstStyle/>
          <a:p>
            <a:r>
              <a:rPr lang="it-IT" sz="1400" dirty="0">
                <a:solidFill>
                  <a:schemeClr val="accent5">
                    <a:lumMod val="75000"/>
                  </a:schemeClr>
                </a:solidFill>
              </a:rPr>
              <a:t>origini nel greco </a:t>
            </a:r>
            <a:r>
              <a:rPr lang="it-IT" sz="1400" dirty="0" err="1">
                <a:solidFill>
                  <a:schemeClr val="accent5">
                    <a:lumMod val="75000"/>
                  </a:schemeClr>
                </a:solidFill>
              </a:rPr>
              <a:t>didàskein</a:t>
            </a:r>
            <a:r>
              <a:rPr lang="it-IT" sz="1400" dirty="0">
                <a:solidFill>
                  <a:schemeClr val="accent5">
                    <a:lumMod val="75000"/>
                  </a:schemeClr>
                </a:solidFill>
              </a:rPr>
              <a:t>, che sta ad indicare l'acquisizione della pratica dell'insegnamento </a:t>
            </a:r>
            <a:endParaRPr lang="it-IT" sz="1400" dirty="0">
              <a:solidFill>
                <a:schemeClr val="accent5">
                  <a:lumMod val="75000"/>
                </a:schemeClr>
              </a:solidFill>
            </a:endParaRPr>
          </a:p>
        </p:txBody>
      </p:sp>
      <p:sp>
        <p:nvSpPr>
          <p:cNvPr id="4" name="Freccia angolare bidirezionale 3"/>
          <p:cNvSpPr/>
          <p:nvPr/>
        </p:nvSpPr>
        <p:spPr>
          <a:xfrm rot="5400000">
            <a:off x="721156" y="1203257"/>
            <a:ext cx="877077" cy="44897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ngolare bidirezionale 4"/>
          <p:cNvSpPr/>
          <p:nvPr/>
        </p:nvSpPr>
        <p:spPr>
          <a:xfrm rot="5400000">
            <a:off x="1315045" y="2138195"/>
            <a:ext cx="520109" cy="34834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693506" y="2115244"/>
            <a:ext cx="3909527" cy="646331"/>
          </a:xfrm>
          <a:prstGeom prst="rect">
            <a:avLst/>
          </a:prstGeom>
          <a:noFill/>
        </p:spPr>
        <p:txBody>
          <a:bodyPr wrap="square" rtlCol="0">
            <a:spAutoFit/>
          </a:bodyPr>
          <a:lstStyle/>
          <a:p>
            <a:r>
              <a:rPr lang="it-IT" b="1" dirty="0" smtClean="0">
                <a:solidFill>
                  <a:srgbClr val="C00000"/>
                </a:solidFill>
              </a:rPr>
              <a:t>QUALI PROCEDURE DEVO ADOTTARE PER INSEGNARE?</a:t>
            </a:r>
            <a:endParaRPr lang="it-IT" b="1" dirty="0">
              <a:solidFill>
                <a:srgbClr val="C00000"/>
              </a:solidFill>
            </a:endParaRPr>
          </a:p>
        </p:txBody>
      </p:sp>
      <p:sp>
        <p:nvSpPr>
          <p:cNvPr id="7" name="Freccia in giù 6"/>
          <p:cNvSpPr/>
          <p:nvPr/>
        </p:nvSpPr>
        <p:spPr>
          <a:xfrm>
            <a:off x="574483" y="804179"/>
            <a:ext cx="227950" cy="257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13612" y="3388754"/>
            <a:ext cx="2785326" cy="338554"/>
          </a:xfrm>
          <a:prstGeom prst="rect">
            <a:avLst/>
          </a:prstGeom>
          <a:noFill/>
        </p:spPr>
        <p:txBody>
          <a:bodyPr wrap="square" rtlCol="0">
            <a:spAutoFit/>
          </a:bodyPr>
          <a:lstStyle/>
          <a:p>
            <a:r>
              <a:rPr lang="it-IT" sz="1600" b="1" dirty="0" smtClean="0">
                <a:solidFill>
                  <a:srgbClr val="C00000"/>
                </a:solidFill>
              </a:rPr>
              <a:t>SCIENZE DELL’EDUCAZIONE</a:t>
            </a:r>
            <a:endParaRPr lang="it-IT" sz="1600" b="1" dirty="0">
              <a:solidFill>
                <a:srgbClr val="C00000"/>
              </a:solidFill>
            </a:endParaRPr>
          </a:p>
        </p:txBody>
      </p:sp>
      <p:sp>
        <p:nvSpPr>
          <p:cNvPr id="11" name="Freccia a destra 10"/>
          <p:cNvSpPr/>
          <p:nvPr/>
        </p:nvSpPr>
        <p:spPr>
          <a:xfrm>
            <a:off x="3205373" y="3671511"/>
            <a:ext cx="358921" cy="232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611874" y="3302179"/>
            <a:ext cx="3024673" cy="738664"/>
          </a:xfrm>
          <a:prstGeom prst="rect">
            <a:avLst/>
          </a:prstGeom>
          <a:noFill/>
        </p:spPr>
        <p:txBody>
          <a:bodyPr wrap="square" rtlCol="0">
            <a:spAutoFit/>
          </a:bodyPr>
          <a:lstStyle/>
          <a:p>
            <a:r>
              <a:rPr lang="it-IT" sz="1400" dirty="0" smtClean="0">
                <a:solidFill>
                  <a:schemeClr val="accent5">
                    <a:lumMod val="75000"/>
                  </a:schemeClr>
                </a:solidFill>
              </a:rPr>
              <a:t>Interventi  volti a progettare, allestire, gestire, valutare gli ambienti di apprendimento</a:t>
            </a:r>
            <a:endParaRPr lang="it-IT" sz="1400" dirty="0">
              <a:solidFill>
                <a:schemeClr val="accent5">
                  <a:lumMod val="75000"/>
                </a:schemeClr>
              </a:solidFill>
            </a:endParaRPr>
          </a:p>
        </p:txBody>
      </p:sp>
      <p:sp>
        <p:nvSpPr>
          <p:cNvPr id="18" name="Fumetto 1 17"/>
          <p:cNvSpPr/>
          <p:nvPr/>
        </p:nvSpPr>
        <p:spPr>
          <a:xfrm>
            <a:off x="3564294" y="4411715"/>
            <a:ext cx="2814188" cy="1291991"/>
          </a:xfrm>
          <a:prstGeom prst="wedgeRectCallout">
            <a:avLst>
              <a:gd name="adj1" fmla="val 18558"/>
              <a:gd name="adj2" fmla="val -63209"/>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accent5">
                    <a:lumMod val="75000"/>
                  </a:schemeClr>
                </a:solidFill>
              </a:rPr>
              <a:t>Interazione tra soggetto che apprende e i contenuti di apprendimento sia riferiti alle conoscenze, sia ai modelli  di comportamento socio-emotivo</a:t>
            </a:r>
            <a:endParaRPr lang="it-IT" sz="1400" dirty="0">
              <a:solidFill>
                <a:schemeClr val="accent5">
                  <a:lumMod val="75000"/>
                </a:schemeClr>
              </a:solidFill>
            </a:endParaRPr>
          </a:p>
        </p:txBody>
      </p:sp>
      <p:sp>
        <p:nvSpPr>
          <p:cNvPr id="19" name="Fumetto 1 18"/>
          <p:cNvSpPr/>
          <p:nvPr/>
        </p:nvSpPr>
        <p:spPr>
          <a:xfrm>
            <a:off x="6561545" y="3447173"/>
            <a:ext cx="2866664" cy="1908598"/>
          </a:xfrm>
          <a:prstGeom prst="wedgeRectCallout">
            <a:avLst>
              <a:gd name="adj1" fmla="val -63612"/>
              <a:gd name="adj2" fmla="val -49918"/>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chemeClr val="accent5">
                    <a:lumMod val="75000"/>
                  </a:schemeClr>
                </a:solidFill>
              </a:rPr>
              <a:t>Contenuto esplicito rappresentato dalla progettazione curricolare della scuola</a:t>
            </a:r>
          </a:p>
          <a:p>
            <a:r>
              <a:rPr lang="it-IT" sz="1400" dirty="0">
                <a:solidFill>
                  <a:schemeClr val="accent5">
                    <a:lumMod val="75000"/>
                  </a:schemeClr>
                </a:solidFill>
              </a:rPr>
              <a:t>Contenuto implicito costituito dall’organizzazione  delle risorse spazio – temporali e strumentali  di cui la scuola dispone</a:t>
            </a:r>
            <a:endParaRPr lang="it-IT" sz="1400" dirty="0">
              <a:solidFill>
                <a:schemeClr val="accent5">
                  <a:lumMod val="75000"/>
                </a:schemeClr>
              </a:solidFill>
            </a:endParaRPr>
          </a:p>
        </p:txBody>
      </p:sp>
      <p:sp>
        <p:nvSpPr>
          <p:cNvPr id="20" name="Fumetto 1 19"/>
          <p:cNvSpPr/>
          <p:nvPr/>
        </p:nvSpPr>
        <p:spPr>
          <a:xfrm>
            <a:off x="5294983" y="2018470"/>
            <a:ext cx="3457130" cy="1054028"/>
          </a:xfrm>
          <a:prstGeom prst="wedgeRectCallout">
            <a:avLst>
              <a:gd name="adj1" fmla="val -59442"/>
              <a:gd name="adj2" fmla="val 5738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accent5">
                    <a:lumMod val="75000"/>
                  </a:schemeClr>
                </a:solidFill>
              </a:rPr>
              <a:t>Valorizzare l’intero repertorio dei codici di trasmissione della cultura: suono – immagine – lingua scritta e orale – alfabeto elettronico e multimediale</a:t>
            </a:r>
            <a:endParaRPr lang="it-IT" sz="1400" dirty="0">
              <a:solidFill>
                <a:schemeClr val="accent5">
                  <a:lumMod val="75000"/>
                </a:schemeClr>
              </a:solidFill>
            </a:endParaRPr>
          </a:p>
        </p:txBody>
      </p:sp>
      <p:sp>
        <p:nvSpPr>
          <p:cNvPr id="22" name="Freccia in su 21"/>
          <p:cNvSpPr/>
          <p:nvPr/>
        </p:nvSpPr>
        <p:spPr>
          <a:xfrm>
            <a:off x="7438428" y="1601862"/>
            <a:ext cx="318348" cy="2926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6132357" y="147730"/>
            <a:ext cx="3248839" cy="1600438"/>
          </a:xfrm>
          <a:prstGeom prst="rect">
            <a:avLst/>
          </a:prstGeom>
          <a:noFill/>
        </p:spPr>
        <p:txBody>
          <a:bodyPr wrap="square" rtlCol="0">
            <a:spAutoFit/>
          </a:bodyPr>
          <a:lstStyle/>
          <a:p>
            <a:pPr marL="285750" indent="-285750">
              <a:buFont typeface="Arial" panose="020B0604020202020204" pitchFamily="34" charset="0"/>
              <a:buChar char="•"/>
            </a:pPr>
            <a:r>
              <a:rPr lang="it-IT" sz="1400" dirty="0">
                <a:solidFill>
                  <a:schemeClr val="accent5">
                    <a:lumMod val="75000"/>
                  </a:schemeClr>
                </a:solidFill>
              </a:rPr>
              <a:t>Natura intenzionale dell’intervento didattico</a:t>
            </a:r>
          </a:p>
          <a:p>
            <a:pPr marL="285750" indent="-285750">
              <a:buFont typeface="Arial" panose="020B0604020202020204" pitchFamily="34" charset="0"/>
              <a:buChar char="•"/>
            </a:pPr>
            <a:r>
              <a:rPr lang="it-IT" sz="1400" dirty="0">
                <a:solidFill>
                  <a:schemeClr val="accent5">
                    <a:lumMod val="75000"/>
                  </a:schemeClr>
                </a:solidFill>
              </a:rPr>
              <a:t>La coerenza con le dimensioni dello sviluppo del soggetto in apprendimento</a:t>
            </a:r>
          </a:p>
          <a:p>
            <a:pPr marL="285750" indent="-285750">
              <a:buFont typeface="Arial" panose="020B0604020202020204" pitchFamily="34" charset="0"/>
              <a:buChar char="•"/>
            </a:pPr>
            <a:r>
              <a:rPr lang="it-IT" sz="1400" dirty="0">
                <a:solidFill>
                  <a:schemeClr val="accent5">
                    <a:lumMod val="75000"/>
                  </a:schemeClr>
                </a:solidFill>
              </a:rPr>
              <a:t>La competenza epistemologica dei </a:t>
            </a:r>
            <a:r>
              <a:rPr lang="it-IT" sz="1400" dirty="0" err="1">
                <a:solidFill>
                  <a:schemeClr val="accent5">
                    <a:lumMod val="75000"/>
                  </a:schemeClr>
                </a:solidFill>
              </a:rPr>
              <a:t>saperi</a:t>
            </a:r>
            <a:endParaRPr lang="it-IT" sz="1400" dirty="0">
              <a:solidFill>
                <a:schemeClr val="accent5">
                  <a:lumMod val="75000"/>
                </a:schemeClr>
              </a:solidFill>
            </a:endParaRPr>
          </a:p>
        </p:txBody>
      </p:sp>
      <p:sp>
        <p:nvSpPr>
          <p:cNvPr id="9" name="CasellaDiTesto 8"/>
          <p:cNvSpPr txBox="1"/>
          <p:nvPr/>
        </p:nvSpPr>
        <p:spPr>
          <a:xfrm>
            <a:off x="287058" y="3904487"/>
            <a:ext cx="3141753" cy="1815882"/>
          </a:xfrm>
          <a:prstGeom prst="rect">
            <a:avLst/>
          </a:prstGeom>
          <a:noFill/>
        </p:spPr>
        <p:txBody>
          <a:bodyPr wrap="square" rtlCol="0">
            <a:spAutoFit/>
          </a:bodyPr>
          <a:lstStyle/>
          <a:p>
            <a:pPr algn="just"/>
            <a:r>
              <a:rPr lang="it-IT" sz="1400" dirty="0">
                <a:solidFill>
                  <a:schemeClr val="accent5">
                    <a:lumMod val="75000"/>
                  </a:schemeClr>
                </a:solidFill>
              </a:rPr>
              <a:t>La pedagogia è la scienza umana e  che studia l’educazione e la formazione dell’essere  nella sua interezza, ovvero lungo il suo intero ciclo di vita. Si occupa dei diversi approcci educativi che coinvolgono l'uomo e la donna nei diversi momenti e situazioni dello sviluppo </a:t>
            </a:r>
          </a:p>
        </p:txBody>
      </p:sp>
    </p:spTree>
    <p:extLst>
      <p:ext uri="{BB962C8B-B14F-4D97-AF65-F5344CB8AC3E}">
        <p14:creationId xmlns:p14="http://schemas.microsoft.com/office/powerpoint/2010/main" val="2894276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5445" y="342514"/>
            <a:ext cx="6113812" cy="584775"/>
          </a:xfrm>
          <a:prstGeom prst="rect">
            <a:avLst/>
          </a:prstGeom>
        </p:spPr>
        <p:txBody>
          <a:bodyPr wrap="square">
            <a:spAutoFit/>
          </a:bodyPr>
          <a:lstStyle/>
          <a:p>
            <a:pPr algn="ctr"/>
            <a:r>
              <a:rPr lang="it-IT" sz="3200" b="1" dirty="0" smtClean="0">
                <a:ln w="9525">
                  <a:solidFill>
                    <a:schemeClr val="bg1"/>
                  </a:solidFill>
                  <a:prstDash val="solid"/>
                </a:ln>
                <a:solidFill>
                  <a:schemeClr val="accent5"/>
                </a:solidFill>
              </a:rPr>
              <a:t>La DIDATTICA si avvale……</a:t>
            </a:r>
            <a:endParaRPr lang="it-IT" sz="3200" b="1" dirty="0">
              <a:ln w="9525">
                <a:solidFill>
                  <a:schemeClr val="bg1"/>
                </a:solidFill>
                <a:prstDash val="solid"/>
              </a:ln>
              <a:solidFill>
                <a:schemeClr val="accent5"/>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3923470323"/>
              </p:ext>
            </p:extLst>
          </p:nvPr>
        </p:nvGraphicFramePr>
        <p:xfrm>
          <a:off x="539103" y="1220908"/>
          <a:ext cx="8707534" cy="4003173"/>
        </p:xfrm>
        <a:graphic>
          <a:graphicData uri="http://schemas.openxmlformats.org/drawingml/2006/table">
            <a:tbl>
              <a:tblPr firstRow="1" bandRow="1">
                <a:tableStyleId>{69CF1AB2-1976-4502-BF36-3FF5EA218861}</a:tableStyleId>
              </a:tblPr>
              <a:tblGrid>
                <a:gridCol w="1611559">
                  <a:extLst>
                    <a:ext uri="{9D8B030D-6E8A-4147-A177-3AD203B41FA5}">
                      <a16:colId xmlns:a16="http://schemas.microsoft.com/office/drawing/2014/main" val="1049042351"/>
                    </a:ext>
                  </a:extLst>
                </a:gridCol>
                <a:gridCol w="7095975">
                  <a:extLst>
                    <a:ext uri="{9D8B030D-6E8A-4147-A177-3AD203B41FA5}">
                      <a16:colId xmlns:a16="http://schemas.microsoft.com/office/drawing/2014/main" val="3425941387"/>
                    </a:ext>
                  </a:extLst>
                </a:gridCol>
              </a:tblGrid>
              <a:tr h="1420079">
                <a:tc>
                  <a:txBody>
                    <a:bodyPr/>
                    <a:lstStyle/>
                    <a:p>
                      <a:pPr algn="ctr"/>
                      <a:r>
                        <a:rPr lang="it-IT" sz="1800" b="1" dirty="0" smtClean="0">
                          <a:solidFill>
                            <a:schemeClr val="accent5">
                              <a:lumMod val="75000"/>
                            </a:schemeClr>
                          </a:solidFill>
                        </a:rPr>
                        <a:t>METODO</a:t>
                      </a:r>
                      <a:endParaRPr lang="it-IT" sz="1800" b="1" dirty="0">
                        <a:solidFill>
                          <a:schemeClr val="accent5">
                            <a:lumMod val="75000"/>
                          </a:schemeClr>
                        </a:solidFill>
                      </a:endParaRPr>
                    </a:p>
                  </a:txBody>
                  <a:tcPr anchor="ctr"/>
                </a:tc>
                <a:tc>
                  <a:txBody>
                    <a:bodyPr/>
                    <a:lstStyle/>
                    <a:p>
                      <a:endParaRPr lang="it-IT" sz="1800" b="0" dirty="0" smtClean="0">
                        <a:solidFill>
                          <a:schemeClr val="accent5">
                            <a:lumMod val="75000"/>
                          </a:schemeClr>
                        </a:solidFill>
                      </a:endParaRPr>
                    </a:p>
                    <a:p>
                      <a:r>
                        <a:rPr lang="it-IT" sz="1800" b="0" dirty="0" smtClean="0">
                          <a:solidFill>
                            <a:schemeClr val="accent5">
                              <a:lumMod val="75000"/>
                            </a:schemeClr>
                          </a:solidFill>
                        </a:rPr>
                        <a:t>Insieme di procedure  che guidano ed orientano il processo educativo rendendolo efficace</a:t>
                      </a:r>
                    </a:p>
                  </a:txBody>
                  <a:tcPr/>
                </a:tc>
                <a:extLst>
                  <a:ext uri="{0D108BD9-81ED-4DB2-BD59-A6C34878D82A}">
                    <a16:rowId xmlns:a16="http://schemas.microsoft.com/office/drawing/2014/main" val="2719692025"/>
                  </a:ext>
                </a:extLst>
              </a:tr>
              <a:tr h="1336382">
                <a:tc>
                  <a:txBody>
                    <a:bodyPr/>
                    <a:lstStyle/>
                    <a:p>
                      <a:pPr algn="ctr"/>
                      <a:r>
                        <a:rPr lang="it-IT" sz="1800" b="1" dirty="0" smtClean="0">
                          <a:solidFill>
                            <a:schemeClr val="accent5">
                              <a:lumMod val="75000"/>
                            </a:schemeClr>
                          </a:solidFill>
                        </a:rPr>
                        <a:t>TECNICA</a:t>
                      </a:r>
                      <a:endParaRPr lang="it-IT" sz="1800" b="1" dirty="0">
                        <a:solidFill>
                          <a:schemeClr val="accent5">
                            <a:lumMod val="75000"/>
                          </a:schemeClr>
                        </a:solidFill>
                      </a:endParaRPr>
                    </a:p>
                  </a:txBody>
                  <a:tcPr anchor="ctr"/>
                </a:tc>
                <a:tc>
                  <a:txBody>
                    <a:bodyPr/>
                    <a:lstStyle/>
                    <a:p>
                      <a:endParaRPr lang="it-IT" sz="1800" b="0" dirty="0" smtClean="0">
                        <a:solidFill>
                          <a:schemeClr val="accent5">
                            <a:lumMod val="75000"/>
                          </a:schemeClr>
                        </a:solidFill>
                      </a:endParaRPr>
                    </a:p>
                    <a:p>
                      <a:r>
                        <a:rPr lang="it-IT" sz="1800" b="0" dirty="0" smtClean="0">
                          <a:solidFill>
                            <a:schemeClr val="accent5">
                              <a:lumMod val="75000"/>
                            </a:schemeClr>
                          </a:solidFill>
                        </a:rPr>
                        <a:t>Insieme dei mezzi , dei materiali e delle procedure</a:t>
                      </a:r>
                      <a:r>
                        <a:rPr lang="it-IT" sz="1800" b="0" baseline="0" dirty="0" smtClean="0">
                          <a:solidFill>
                            <a:schemeClr val="accent5">
                              <a:lumMod val="75000"/>
                            </a:schemeClr>
                          </a:solidFill>
                        </a:rPr>
                        <a:t> finalizzati alla realizzazione di particolari momenti dell’azione didattica</a:t>
                      </a:r>
                    </a:p>
                    <a:p>
                      <a:endParaRPr lang="it-IT" sz="1800" b="0" dirty="0">
                        <a:solidFill>
                          <a:schemeClr val="accent5">
                            <a:lumMod val="75000"/>
                          </a:schemeClr>
                        </a:solidFill>
                      </a:endParaRPr>
                    </a:p>
                  </a:txBody>
                  <a:tcPr/>
                </a:tc>
                <a:extLst>
                  <a:ext uri="{0D108BD9-81ED-4DB2-BD59-A6C34878D82A}">
                    <a16:rowId xmlns:a16="http://schemas.microsoft.com/office/drawing/2014/main" val="2264749836"/>
                  </a:ext>
                </a:extLst>
              </a:tr>
              <a:tr h="1246712">
                <a:tc>
                  <a:txBody>
                    <a:bodyPr/>
                    <a:lstStyle/>
                    <a:p>
                      <a:pPr algn="ctr"/>
                      <a:r>
                        <a:rPr lang="it-IT" sz="1800" b="1" dirty="0" smtClean="0">
                          <a:solidFill>
                            <a:schemeClr val="accent5">
                              <a:lumMod val="75000"/>
                            </a:schemeClr>
                          </a:solidFill>
                        </a:rPr>
                        <a:t>STRATEGIA</a:t>
                      </a:r>
                      <a:endParaRPr lang="it-IT" sz="1800" b="1" dirty="0">
                        <a:solidFill>
                          <a:schemeClr val="accent5">
                            <a:lumMod val="75000"/>
                          </a:schemeClr>
                        </a:solidFill>
                      </a:endParaRPr>
                    </a:p>
                  </a:txBody>
                  <a:tcPr anchor="ctr"/>
                </a:tc>
                <a:tc>
                  <a:txBody>
                    <a:bodyPr/>
                    <a:lstStyle/>
                    <a:p>
                      <a:endParaRPr lang="it-IT" sz="1800" b="0" dirty="0" smtClean="0">
                        <a:solidFill>
                          <a:schemeClr val="accent5">
                            <a:lumMod val="75000"/>
                          </a:schemeClr>
                        </a:solidFill>
                      </a:endParaRPr>
                    </a:p>
                    <a:p>
                      <a:r>
                        <a:rPr lang="it-IT" sz="1800" b="0" dirty="0" smtClean="0">
                          <a:solidFill>
                            <a:schemeClr val="accent5">
                              <a:lumMod val="75000"/>
                            </a:schemeClr>
                          </a:solidFill>
                        </a:rPr>
                        <a:t>Modalità con cui il docente  svolge la sua funzione  e si rapporta agli studenti per sostenerli nel processo  di apprendimento</a:t>
                      </a:r>
                    </a:p>
                    <a:p>
                      <a:endParaRPr lang="it-IT" sz="1800" b="0" dirty="0">
                        <a:solidFill>
                          <a:schemeClr val="accent5">
                            <a:lumMod val="75000"/>
                          </a:schemeClr>
                        </a:solidFill>
                      </a:endParaRPr>
                    </a:p>
                  </a:txBody>
                  <a:tcPr/>
                </a:tc>
                <a:extLst>
                  <a:ext uri="{0D108BD9-81ED-4DB2-BD59-A6C34878D82A}">
                    <a16:rowId xmlns:a16="http://schemas.microsoft.com/office/drawing/2014/main" val="4265469132"/>
                  </a:ext>
                </a:extLst>
              </a:tr>
            </a:tbl>
          </a:graphicData>
        </a:graphic>
      </p:graphicFrame>
      <p:sp>
        <p:nvSpPr>
          <p:cNvPr id="5" name="Pergamena 2 4"/>
          <p:cNvSpPr/>
          <p:nvPr/>
        </p:nvSpPr>
        <p:spPr>
          <a:xfrm>
            <a:off x="2761860" y="5517700"/>
            <a:ext cx="5878286" cy="1101012"/>
          </a:xfrm>
          <a:prstGeom prst="horizontalScroll">
            <a:avLst/>
          </a:prstGeom>
          <a:solidFill>
            <a:srgbClr val="FFFFCC"/>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000" b="1" dirty="0" smtClean="0">
                <a:solidFill>
                  <a:schemeClr val="accent5">
                    <a:lumMod val="75000"/>
                  </a:schemeClr>
                </a:solidFill>
              </a:rPr>
              <a:t>Non c’è DIDATTICA senza PROGRAMMAZIONE</a:t>
            </a:r>
            <a:endParaRPr lang="it-IT" sz="2000" b="1" dirty="0">
              <a:solidFill>
                <a:schemeClr val="accent5">
                  <a:lumMod val="75000"/>
                </a:schemeClr>
              </a:solidFill>
            </a:endParaRPr>
          </a:p>
        </p:txBody>
      </p:sp>
    </p:spTree>
    <p:extLst>
      <p:ext uri="{BB962C8B-B14F-4D97-AF65-F5344CB8AC3E}">
        <p14:creationId xmlns:p14="http://schemas.microsoft.com/office/powerpoint/2010/main" val="4089413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1135</TotalTime>
  <Words>2698</Words>
  <Application>Microsoft Office PowerPoint</Application>
  <PresentationFormat>Widescreen</PresentationFormat>
  <Paragraphs>244</Paragraphs>
  <Slides>53</Slides>
  <Notes>1</Notes>
  <HiddenSlides>0</HiddenSlides>
  <MMClips>0</MMClips>
  <ScaleCrop>false</ScaleCrop>
  <HeadingPairs>
    <vt:vector size="6" baseType="variant">
      <vt:variant>
        <vt:lpstr>Caratteri utilizzati</vt:lpstr>
      </vt:variant>
      <vt:variant>
        <vt:i4>16</vt:i4>
      </vt:variant>
      <vt:variant>
        <vt:lpstr>Tema</vt:lpstr>
      </vt:variant>
      <vt:variant>
        <vt:i4>1</vt:i4>
      </vt:variant>
      <vt:variant>
        <vt:lpstr>Titoli diapositive</vt:lpstr>
      </vt:variant>
      <vt:variant>
        <vt:i4>53</vt:i4>
      </vt:variant>
    </vt:vector>
  </HeadingPairs>
  <TitlesOfParts>
    <vt:vector size="70" baseType="lpstr">
      <vt:lpstr>Arial</vt:lpstr>
      <vt:lpstr>Arial Black</vt:lpstr>
      <vt:lpstr>Arial Nova</vt:lpstr>
      <vt:lpstr>Calibri</vt:lpstr>
      <vt:lpstr>Gentium Basic</vt:lpstr>
      <vt:lpstr>inherit</vt:lpstr>
      <vt:lpstr>Inter</vt:lpstr>
      <vt:lpstr>noto sans</vt:lpstr>
      <vt:lpstr>Open Sans</vt:lpstr>
      <vt:lpstr>Roboto Condensed</vt:lpstr>
      <vt:lpstr>Symbol</vt:lpstr>
      <vt:lpstr>Times New Roman</vt:lpstr>
      <vt:lpstr>Titillium Web</vt:lpstr>
      <vt:lpstr>Trebuchet MS</vt:lpstr>
      <vt:lpstr>Verdana</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hp</cp:lastModifiedBy>
  <cp:revision>92</cp:revision>
  <dcterms:created xsi:type="dcterms:W3CDTF">2024-06-27T16:22:04Z</dcterms:created>
  <dcterms:modified xsi:type="dcterms:W3CDTF">2024-07-03T05:55:54Z</dcterms:modified>
</cp:coreProperties>
</file>